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Nunito Light" panose="020F0302020204030204" pitchFamily="34" charset="0"/>
      <p:regular r:id="rId24"/>
      <p:italic r:id="rId25"/>
    </p:embeddedFont>
    <p:embeddedFont>
      <p:font typeface="Open Sans" panose="020B0606030504020204" pitchFamily="34" charset="0"/>
      <p:regular r:id="rId26"/>
      <p:bold r:id="rId27"/>
      <p:italic r:id="rId28"/>
      <p:boldItalic r:id="rId29"/>
    </p:embeddedFont>
    <p:embeddedFont>
      <p:font typeface="Proxima Nova" panose="02000506030000020004" pitchFamily="2" charset="0"/>
      <p:regular r:id="rId30"/>
      <p:bold r:id="rId31"/>
      <p:italic r:id="rId32"/>
      <p:boldItalic r:id="rId33"/>
    </p:embeddedFont>
    <p:embeddedFont>
      <p:font typeface="Proxima Nova Semibold" panose="02000506030000020004" pitchFamily="2" charset="0"/>
      <p:regular r:id="rId34"/>
      <p:bold r:id="rId35"/>
      <p:italic r:id="rId36"/>
      <p:boldItalic r:id="rId37"/>
    </p:embeddedFont>
    <p:embeddedFont>
      <p:font typeface="PT Sans" panose="020B0503020203020204" pitchFamily="34" charset="77"/>
      <p:regular r:id="rId38"/>
      <p:bold r:id="rId39"/>
      <p:italic r:id="rId40"/>
      <p:boldItalic r:id="rId41"/>
    </p:embeddedFont>
    <p:embeddedFont>
      <p:font typeface="Raleway" pitchFamily="2" charset="77"/>
      <p:regular r:id="rId42"/>
      <p:bold r:id="rId43"/>
      <p:italic r:id="rId44"/>
      <p:boldItalic r:id="rId45"/>
    </p:embeddedFont>
    <p:embeddedFont>
      <p:font typeface="Raleway ExtraBold" panose="020F0502020204030204" pitchFamily="34" charset="0"/>
      <p:bold r:id="rId46"/>
      <p:boldItalic r:id="rId47"/>
    </p:embeddedFont>
    <p:embeddedFont>
      <p:font typeface="Raleway Light" pitchFamily="2" charset="77"/>
      <p:regular r:id="rId48"/>
      <p:italic r:id="rId49"/>
    </p:embeddedFont>
    <p:embeddedFont>
      <p:font typeface="Raleway Medium" panose="020F050202020403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5"/>
    <p:restoredTop sz="65706"/>
  </p:normalViewPr>
  <p:slideViewPr>
    <p:cSldViewPr snapToGrid="0">
      <p:cViewPr varScale="1">
        <p:scale>
          <a:sx n="108" d="100"/>
          <a:sy n="108" d="100"/>
        </p:scale>
        <p:origin x="1888" y="18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1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afternoon everybody, today </a:t>
            </a:r>
            <a:r>
              <a:rPr lang="en" dirty="0" err="1"/>
              <a:t>im</a:t>
            </a:r>
            <a:r>
              <a:rPr lang="en" dirty="0"/>
              <a:t> going to talk about my topic - Boosting AI performance with GPU’s, TPU’s and Emerging Hardware Paradigms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165fbea0a0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165fbea0a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To illustrate these differences, let’s take a look at a case study where we used both GPUs and TPUs to classify digits from the </a:t>
            </a:r>
            <a:r>
              <a:rPr lang="en" sz="1000" b="1">
                <a:solidFill>
                  <a:schemeClr val="dk1"/>
                </a:solidFill>
              </a:rPr>
              <a:t>MNIST dataset</a:t>
            </a:r>
            <a:r>
              <a:rPr lang="en" sz="1000">
                <a:solidFill>
                  <a:schemeClr val="dk1"/>
                </a:solidFill>
              </a:rPr>
              <a:t>.</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We used a simple </a:t>
            </a:r>
            <a:r>
              <a:rPr lang="en" sz="1000" b="1">
                <a:solidFill>
                  <a:schemeClr val="dk1"/>
                </a:solidFill>
              </a:rPr>
              <a:t>Convolutional Neural Network (CNN)</a:t>
            </a:r>
            <a:r>
              <a:rPr lang="en" sz="1000">
                <a:solidFill>
                  <a:schemeClr val="dk1"/>
                </a:solidFill>
              </a:rPr>
              <a:t> to classify handwritten digits from 0 to 9. The CNN included two convolutional layers for feature extraction, along with dropout layers for regularization and dense layers for final classification.</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Both GPUs and TPUs were tested using the same </a:t>
            </a:r>
            <a:r>
              <a:rPr lang="en" sz="1000" b="1">
                <a:solidFill>
                  <a:schemeClr val="dk1"/>
                </a:solidFill>
              </a:rPr>
              <a:t>batch size of 1024</a:t>
            </a:r>
            <a:r>
              <a:rPr lang="en" sz="1000">
                <a:solidFill>
                  <a:schemeClr val="dk1"/>
                </a:solidFill>
              </a:rPr>
              <a:t> to ensure a fair comparison. The results showed some interesting differences. TPUs completed an epoch in approximately </a:t>
            </a:r>
            <a:r>
              <a:rPr lang="en" sz="1000" b="1">
                <a:solidFill>
                  <a:schemeClr val="dk1"/>
                </a:solidFill>
              </a:rPr>
              <a:t>2 seconds</a:t>
            </a:r>
            <a:r>
              <a:rPr lang="en" sz="1000">
                <a:solidFill>
                  <a:schemeClr val="dk1"/>
                </a:solidFill>
              </a:rPr>
              <a:t>, while GPUs took </a:t>
            </a:r>
            <a:r>
              <a:rPr lang="en" sz="1000" b="1">
                <a:solidFill>
                  <a:schemeClr val="dk1"/>
                </a:solidFill>
              </a:rPr>
              <a:t>4 seconds</a:t>
            </a:r>
            <a:r>
              <a:rPr lang="en" sz="1000">
                <a:solidFill>
                  <a:schemeClr val="dk1"/>
                </a:solidFill>
              </a:rPr>
              <a:t>. Similarly, for step times, TPUs processed a batch in </a:t>
            </a:r>
            <a:r>
              <a:rPr lang="en" sz="1000" b="1">
                <a:solidFill>
                  <a:schemeClr val="dk1"/>
                </a:solidFill>
              </a:rPr>
              <a:t>37 microseconds</a:t>
            </a:r>
            <a:r>
              <a:rPr lang="en" sz="1000">
                <a:solidFill>
                  <a:schemeClr val="dk1"/>
                </a:solidFill>
              </a:rPr>
              <a:t>, compared to </a:t>
            </a:r>
            <a:r>
              <a:rPr lang="en" sz="1000" b="1">
                <a:solidFill>
                  <a:schemeClr val="dk1"/>
                </a:solidFill>
              </a:rPr>
              <a:t>79 microseconds</a:t>
            </a:r>
            <a:r>
              <a:rPr lang="en" sz="1000">
                <a:solidFill>
                  <a:schemeClr val="dk1"/>
                </a:solidFill>
              </a:rPr>
              <a:t> for GPUs.</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This significant speed advantage of TPUs comes from their optimized systolic array architecture, which allows for faster and more efficient matrix operations. However, GPUs demonstrated consistent performance across all batch sizes, showcasing their flexibility and adaptability.</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This comparison highlights the strengths of each hardware accelerator—TPUs excel in processing large batches due to their tensor-specific optimizations, while GPUs offer versatility for a wide range of tasks.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165fbea0a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165fbea0a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165fbea0a0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165fbea0a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165fbea0a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165fbea0a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r>
              <a:rPr lang="en-US" dirty="0"/>
              <a:t>You can see that with the increase in batch size, the time is reducing, this is </a:t>
            </a:r>
            <a:r>
              <a:rPr lang="en-IN" dirty="0"/>
              <a:t>due to effective utilization of the GPU's architecture. By processing more data in parallel, it results in decreased step times for larger batches.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165fbea0a0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165fbea0a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a:solidFill>
                  <a:schemeClr val="dk1"/>
                </a:solidFill>
              </a:rPr>
              <a:t>First, let’s talk about </a:t>
            </a:r>
            <a:r>
              <a:rPr lang="en" sz="1000" b="1">
                <a:solidFill>
                  <a:schemeClr val="dk1"/>
                </a:solidFill>
              </a:rPr>
              <a:t>energy consumption</a:t>
            </a:r>
            <a:r>
              <a:rPr lang="en" sz="1000">
                <a:solidFill>
                  <a:schemeClr val="dk1"/>
                </a:solidFill>
              </a:rPr>
              <a:t>. Training large AI models, like GPT-4, requires significant power usage.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GPUs, which are predominantly used for training these models, often require upwards of 250 watts per unit during high-load operations.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On the other hand, TPUs, particularly in inference tasks, are designed to be more energy-efficient, consuming as little as 75 watts while maintaining performance. This efficiency makes TPUs an attractive solution for large-scale deployments.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energy-intensive operations of GPUs and TPUs often run in data centers, which are major contributors to carbon emissions globally. this raises a sustainability concern, as these data centers also consume resources for cooling and maintenance.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So, what’s being done? Companies are now investing in </a:t>
            </a:r>
            <a:r>
              <a:rPr lang="en" sz="1000" b="1">
                <a:solidFill>
                  <a:schemeClr val="dk1"/>
                </a:solidFill>
              </a:rPr>
              <a:t>green computing solutions</a:t>
            </a:r>
            <a:r>
              <a:rPr lang="en" sz="1000">
                <a:solidFill>
                  <a:schemeClr val="dk1"/>
                </a:solidFill>
              </a:rPr>
              <a:t>. For instance, Google’s TPU v4 has been specifically designed to minimize power consumption during AI tasks. NVIDIA’s Ampere architecture also introduces advanced tensor cores, optimized for both performance and energy efficiency.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Furthermore, leading tech companies are transitioning to renewable energy sources—solar, wind, and nuclear—to power their data centers. This shift not only reduces their carbon footprint but also makes AI computation more sustainable.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165fbea0a0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165fbea0a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Radeon Open Compute Platform, or </a:t>
            </a:r>
            <a:r>
              <a:rPr lang="en" sz="1000" dirty="0" err="1">
                <a:solidFill>
                  <a:schemeClr val="dk1"/>
                </a:solidFill>
              </a:rPr>
              <a:t>ROCm</a:t>
            </a:r>
            <a:r>
              <a:rPr lang="en" sz="1000" dirty="0">
                <a:solidFill>
                  <a:schemeClr val="dk1"/>
                </a:solidFill>
              </a:rPr>
              <a:t>, is an open-source ecosystem developed by AMD to support AI and ML workloads. It serves as an alternative to proprietary platforms like NVIDIA CUDA, with an emphasis on accessibility and innovation.</a:t>
            </a:r>
            <a:endParaRPr sz="1000" dirty="0">
              <a:solidFill>
                <a:schemeClr val="dk1"/>
              </a:solidFill>
            </a:endParaRPr>
          </a:p>
          <a:p>
            <a:pPr marL="0" lvl="0" indent="0" algn="l" rtl="0">
              <a:lnSpc>
                <a:spcPct val="115000"/>
              </a:lnSpc>
              <a:spcBef>
                <a:spcPts val="0"/>
              </a:spcBef>
              <a:spcAft>
                <a:spcPts val="0"/>
              </a:spcAft>
              <a:buNone/>
            </a:pPr>
            <a:r>
              <a:rPr lang="en" sz="1000" dirty="0">
                <a:solidFill>
                  <a:schemeClr val="dk1"/>
                </a:solidFill>
              </a:rPr>
              <a:t>Now, what makes </a:t>
            </a:r>
            <a:r>
              <a:rPr lang="en" sz="1000" dirty="0" err="1">
                <a:solidFill>
                  <a:schemeClr val="dk1"/>
                </a:solidFill>
              </a:rPr>
              <a:t>ROCm</a:t>
            </a:r>
            <a:r>
              <a:rPr lang="en" sz="1000" dirty="0">
                <a:solidFill>
                  <a:schemeClr val="dk1"/>
                </a:solidFill>
              </a:rPr>
              <a:t> stand out? </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Features of </a:t>
            </a:r>
            <a:r>
              <a:rPr lang="en" sz="1000" b="1" dirty="0" err="1">
                <a:solidFill>
                  <a:schemeClr val="dk1"/>
                </a:solidFill>
              </a:rPr>
              <a:t>ROCm</a:t>
            </a:r>
            <a:r>
              <a:rPr lang="en" sz="1000" dirty="0">
                <a:solidFill>
                  <a:schemeClr val="dk1"/>
                </a:solidFill>
              </a:rPr>
              <a:t> include its multi-platform support, allowing seamless integration across different systems. </a:t>
            </a:r>
            <a:r>
              <a:rPr lang="en" sz="1000" dirty="0" err="1">
                <a:solidFill>
                  <a:schemeClr val="dk1"/>
                </a:solidFill>
              </a:rPr>
              <a:t>ROCm</a:t>
            </a:r>
            <a:r>
              <a:rPr lang="en" sz="1000" dirty="0">
                <a:solidFill>
                  <a:schemeClr val="dk1"/>
                </a:solidFill>
              </a:rPr>
              <a:t> is designed to optimize deep learning and high-performance workloads, and it works seamlessly with frameworks like TensorFlow, </a:t>
            </a:r>
            <a:r>
              <a:rPr lang="en" sz="1000" dirty="0" err="1">
                <a:solidFill>
                  <a:schemeClr val="dk1"/>
                </a:solidFill>
              </a:rPr>
              <a:t>PyTorch</a:t>
            </a:r>
            <a:r>
              <a:rPr lang="en" sz="1000" dirty="0">
                <a:solidFill>
                  <a:schemeClr val="dk1"/>
                </a:solidFill>
              </a:rPr>
              <a:t>, and even Kubernetes for deployment. It’s also widely adopted in data centers that prioritize cost efficiency and customization.</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its open-source nature fosters adaptability and collaboration, enabling developers to build scalable solutions. It also reduces dependency on proprietary systems, lowering costs for large-scale AI deployments.</a:t>
            </a:r>
            <a:endParaRPr sz="10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165fbea0a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165fbea0a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This is </a:t>
            </a:r>
            <a:r>
              <a:rPr lang="en" sz="1000" dirty="0" err="1">
                <a:solidFill>
                  <a:schemeClr val="dk1"/>
                </a:solidFill>
              </a:rPr>
              <a:t>ROCm</a:t>
            </a:r>
            <a:r>
              <a:rPr lang="en" sz="1000" dirty="0">
                <a:solidFill>
                  <a:schemeClr val="dk1"/>
                </a:solidFill>
              </a:rPr>
              <a:t> ecosystem. At its core, </a:t>
            </a:r>
            <a:r>
              <a:rPr lang="en" sz="1000" dirty="0" err="1">
                <a:solidFill>
                  <a:schemeClr val="dk1"/>
                </a:solidFill>
              </a:rPr>
              <a:t>ROCm</a:t>
            </a:r>
            <a:r>
              <a:rPr lang="en" sz="1000" dirty="0">
                <a:solidFill>
                  <a:schemeClr val="dk1"/>
                </a:solidFill>
              </a:rPr>
              <a:t> supports frameworks like TensorFlow, </a:t>
            </a:r>
            <a:r>
              <a:rPr lang="en" sz="1000" dirty="0" err="1">
                <a:solidFill>
                  <a:schemeClr val="dk1"/>
                </a:solidFill>
              </a:rPr>
              <a:t>PyTorch</a:t>
            </a:r>
            <a:r>
              <a:rPr lang="en" sz="1000" dirty="0">
                <a:solidFill>
                  <a:schemeClr val="dk1"/>
                </a:solidFill>
              </a:rPr>
              <a:t>, and </a:t>
            </a:r>
            <a:r>
              <a:rPr lang="en" sz="1000" dirty="0" err="1">
                <a:solidFill>
                  <a:schemeClr val="dk1"/>
                </a:solidFill>
              </a:rPr>
              <a:t>DeepSpeed</a:t>
            </a:r>
            <a:r>
              <a:rPr lang="en" sz="1000" dirty="0">
                <a:solidFill>
                  <a:schemeClr val="dk1"/>
                </a:solidFill>
              </a:rPr>
              <a:t>, ensuring flexibility for machine learning tasks. Surrounding this are its extensive tools, like LLVM, OpenMP, and kernel drivers, which make deployment and scaling both efficient and user-friendly. This layered approach ensures </a:t>
            </a:r>
            <a:r>
              <a:rPr lang="en" sz="1000" dirty="0" err="1">
                <a:solidFill>
                  <a:schemeClr val="dk1"/>
                </a:solidFill>
              </a:rPr>
              <a:t>ROCm</a:t>
            </a:r>
            <a:r>
              <a:rPr lang="en" sz="1000" dirty="0">
                <a:solidFill>
                  <a:schemeClr val="dk1"/>
                </a:solidFill>
              </a:rPr>
              <a:t> caters to a broad range of use cases, from ML frameworks to deployment in cloud systems.</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With AMD stepping into this space, we can expect further innovations that enhance both accessibility and efficiency in AI hardware platforms.</a:t>
            </a:r>
            <a:endParaRPr sz="10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165fbea0a0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165fbea0a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a:solidFill>
                  <a:schemeClr val="dk1"/>
                </a:solidFill>
              </a:rPr>
              <a:t>FPGAs are reprogrammable hardware devices capable of adapting to a variety of tasks. Unlike GPUs or TPUs, which are fixed in their architecture, FPGAs can be customized post-manufacture to meet specific requirements.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This makes them ideal for dynamic workloads, particularly in fields like AI.</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Moving to their </a:t>
            </a:r>
            <a:r>
              <a:rPr lang="en" sz="1000" b="1">
                <a:solidFill>
                  <a:schemeClr val="dk1"/>
                </a:solidFill>
              </a:rPr>
              <a:t>advantages</a:t>
            </a:r>
            <a:r>
              <a:rPr lang="en" sz="1000">
                <a:solidFill>
                  <a:schemeClr val="dk1"/>
                </a:solidFill>
              </a:rPr>
              <a:t>, FPGAs are incredibly </a:t>
            </a:r>
            <a:r>
              <a:rPr lang="en" sz="1000" b="1">
                <a:solidFill>
                  <a:schemeClr val="dk1"/>
                </a:solidFill>
              </a:rPr>
              <a:t>flexible</a:t>
            </a:r>
            <a:r>
              <a:rPr lang="en" sz="1000">
                <a:solidFill>
                  <a:schemeClr val="dk1"/>
                </a:solidFill>
              </a:rPr>
              <a:t>, allowing them to evolve alongside changing workloads. For instance, in industries like cybersecurity and financial trading, FPGAs enable real-time decision-making by processing large datasets with low latency.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Their </a:t>
            </a:r>
            <a:r>
              <a:rPr lang="en" sz="1000" b="1">
                <a:solidFill>
                  <a:schemeClr val="dk1"/>
                </a:solidFill>
              </a:rPr>
              <a:t>energy efficiency</a:t>
            </a:r>
            <a:r>
              <a:rPr lang="en" sz="1000">
                <a:solidFill>
                  <a:schemeClr val="dk1"/>
                </a:solidFill>
              </a:rPr>
              <a:t> is another major advantage—they consume significantly less power than traditional processors while maintaining high performance.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 terms of </a:t>
            </a:r>
            <a:r>
              <a:rPr lang="en" sz="1000" b="1">
                <a:solidFill>
                  <a:schemeClr val="dk1"/>
                </a:solidFill>
              </a:rPr>
              <a:t>applications</a:t>
            </a:r>
            <a:r>
              <a:rPr lang="en" sz="1000">
                <a:solidFill>
                  <a:schemeClr val="dk1"/>
                </a:solidFill>
              </a:rPr>
              <a:t>, FPGAs are being implemented in telecommunication networks, particularly for 5G, where rapid processing is crucial.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They’re also finding use in aerospace, where adaptive signal processing and decision-making are critical for mission success.</a:t>
            </a:r>
            <a:endParaRPr sz="1000">
              <a:solidFill>
                <a:schemeClr val="dk1"/>
              </a:solidFill>
            </a:endParaRPr>
          </a:p>
          <a:p>
            <a:pPr marL="457200" lvl="0" indent="0" algn="l" rtl="0">
              <a:lnSpc>
                <a:spcPct val="115000"/>
              </a:lnSpc>
              <a:spcBef>
                <a:spcPts val="0"/>
              </a:spcBef>
              <a:spcAft>
                <a:spcPts val="0"/>
              </a:spcAft>
              <a:buNone/>
            </a:pP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165fbea0a0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165fbea0a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Finally, we have </a:t>
            </a:r>
            <a:r>
              <a:rPr lang="en" sz="1000" b="1">
                <a:solidFill>
                  <a:schemeClr val="dk1"/>
                </a:solidFill>
              </a:rPr>
              <a:t>Neural Processing Units</a:t>
            </a:r>
            <a:r>
              <a:rPr lang="en" sz="1000">
                <a:solidFill>
                  <a:schemeClr val="dk1"/>
                </a:solidFill>
              </a:rPr>
              <a:t>, or NPUs, which are designed to meet the growing demand for AI on edge devices.</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1">
                <a:solidFill>
                  <a:schemeClr val="dk1"/>
                </a:solidFill>
              </a:rPr>
              <a:t>What are NPUs?</a:t>
            </a:r>
            <a:r>
              <a:rPr lang="en" sz="1000">
                <a:solidFill>
                  <a:schemeClr val="dk1"/>
                </a:solidFill>
              </a:rPr>
              <a:t> These are specialized processors optimized for neural network inference tasks. You’ll commonly find NPUs in smartphones, IoT devices, and smart cameras. Unlike GPUs or TPUs, which are typically used in large-scale data centers, NPUs bring the power of AI to localized, smaller devices.</a:t>
            </a:r>
            <a:endParaRPr sz="1000">
              <a:solidFill>
                <a:schemeClr val="dk1"/>
              </a:solidFill>
            </a:endParaRPr>
          </a:p>
          <a:p>
            <a:pPr marL="0" lvl="0" indent="0" algn="l" rtl="0">
              <a:lnSpc>
                <a:spcPct val="115000"/>
              </a:lnSpc>
              <a:spcBef>
                <a:spcPts val="0"/>
              </a:spcBef>
              <a:spcAft>
                <a:spcPts val="0"/>
              </a:spcAft>
              <a:buNone/>
            </a:pPr>
            <a:r>
              <a:rPr lang="en" sz="1000">
                <a:solidFill>
                  <a:schemeClr val="dk1"/>
                </a:solidFill>
              </a:rPr>
              <a:t>The </a:t>
            </a:r>
            <a:r>
              <a:rPr lang="en" sz="1000" b="1">
                <a:solidFill>
                  <a:schemeClr val="dk1"/>
                </a:solidFill>
              </a:rPr>
              <a:t>advantages of NPUs</a:t>
            </a:r>
            <a:r>
              <a:rPr lang="en" sz="1000">
                <a:solidFill>
                  <a:schemeClr val="dk1"/>
                </a:solidFill>
              </a:rPr>
              <a:t> -</a:t>
            </a:r>
            <a:endParaRPr sz="1000">
              <a:solidFill>
                <a:schemeClr val="dk1"/>
              </a:solidFill>
            </a:endParaRPr>
          </a:p>
          <a:p>
            <a:pPr marL="0" lvl="0" indent="0" algn="l" rtl="0">
              <a:lnSpc>
                <a:spcPct val="115000"/>
              </a:lnSpc>
              <a:spcBef>
                <a:spcPts val="0"/>
              </a:spcBef>
              <a:spcAft>
                <a:spcPts val="0"/>
              </a:spcAft>
              <a:buNone/>
            </a:pPr>
            <a:r>
              <a:rPr lang="en" sz="1000">
                <a:solidFill>
                  <a:schemeClr val="dk1"/>
                </a:solidFill>
              </a:rPr>
              <a:t>. They are </a:t>
            </a:r>
            <a:r>
              <a:rPr lang="en" sz="1000" b="1">
                <a:solidFill>
                  <a:schemeClr val="dk1"/>
                </a:solidFill>
              </a:rPr>
              <a:t>energy efficient</a:t>
            </a:r>
            <a:r>
              <a:rPr lang="en" sz="1000">
                <a:solidFill>
                  <a:schemeClr val="dk1"/>
                </a:solidFill>
              </a:rPr>
              <a:t>, which makes them ideal for low-power devices, significantly extending battery life.</a:t>
            </a:r>
            <a:endParaRPr sz="1000">
              <a:solidFill>
                <a:schemeClr val="dk1"/>
              </a:solidFill>
            </a:endParaRPr>
          </a:p>
          <a:p>
            <a:pPr marL="0" lvl="0" indent="0" algn="l" rtl="0">
              <a:lnSpc>
                <a:spcPct val="115000"/>
              </a:lnSpc>
              <a:spcBef>
                <a:spcPts val="0"/>
              </a:spcBef>
              <a:spcAft>
                <a:spcPts val="0"/>
              </a:spcAft>
              <a:buNone/>
            </a:pPr>
            <a:r>
              <a:rPr lang="en" sz="1000">
                <a:solidFill>
                  <a:schemeClr val="dk1"/>
                </a:solidFill>
              </a:rPr>
              <a:t>-  They also offer </a:t>
            </a:r>
            <a:r>
              <a:rPr lang="en" sz="1000" b="1">
                <a:solidFill>
                  <a:schemeClr val="dk1"/>
                </a:solidFill>
              </a:rPr>
              <a:t>real-time performance</a:t>
            </a:r>
            <a:r>
              <a:rPr lang="en" sz="1000">
                <a:solidFill>
                  <a:schemeClr val="dk1"/>
                </a:solidFill>
              </a:rPr>
              <a:t>, enabling applications like facial recognition and voice assistants to function with low latency. </a:t>
            </a:r>
            <a:endParaRPr sz="1000">
              <a:solidFill>
                <a:schemeClr val="dk1"/>
              </a:solidFill>
            </a:endParaRPr>
          </a:p>
          <a:p>
            <a:pPr marL="0" lvl="0" indent="0" algn="l" rtl="0">
              <a:lnSpc>
                <a:spcPct val="115000"/>
              </a:lnSpc>
              <a:spcBef>
                <a:spcPts val="0"/>
              </a:spcBef>
              <a:spcAft>
                <a:spcPts val="0"/>
              </a:spcAft>
              <a:buNone/>
            </a:pPr>
            <a:r>
              <a:rPr lang="en" sz="1000">
                <a:solidFill>
                  <a:schemeClr val="dk1"/>
                </a:solidFill>
              </a:rPr>
              <a:t>Another key advantage is </a:t>
            </a:r>
            <a:r>
              <a:rPr lang="en" sz="1000" b="1">
                <a:solidFill>
                  <a:schemeClr val="dk1"/>
                </a:solidFill>
              </a:rPr>
              <a:t>localized AI</a:t>
            </a:r>
            <a:r>
              <a:rPr lang="en" sz="1000">
                <a:solidFill>
                  <a:schemeClr val="dk1"/>
                </a:solidFill>
              </a:rPr>
              <a:t>—NPUs reduce dependency on cloud computing by handling AI computations directly on the device, which is both faster and more secure.</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Some </a:t>
            </a:r>
            <a:r>
              <a:rPr lang="en" sz="1000" b="1">
                <a:solidFill>
                  <a:schemeClr val="dk1"/>
                </a:solidFill>
              </a:rPr>
              <a:t>real-world examples</a:t>
            </a:r>
            <a:r>
              <a:rPr lang="en" sz="1000">
                <a:solidFill>
                  <a:schemeClr val="dk1"/>
                </a:solidFill>
              </a:rPr>
              <a:t> of NPUs include Apple’s Neural Engine in iPhones, which powers photo processing and augmented reality applications, and Google’s Edge TPU, which is used for on-device AI tasks in IoT.</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NPUs are a perfect example of how specialized hardware can bring advanced AI capabilities to everyday devices, enabling smarter, faster, and more efficient technology for consumers.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165fbea0a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165fbea0a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I would like to conclude by saying, heterogeneous computing with GPUs and TPUs is essential for balancing efficiency and scalability in AI workloads. While GPUs excel in training and TPUs in inference, the energy demands of AI hardware pose environmental challenges. Initiatives like green computing and innovations in ROCm, FPGAs, and NPUs are driving sustainability and performance optimization. Looking ahead, the focus will remain on real-world applications, energy efficiency, and hardware innovation. Thank you</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d431007ba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Here’s a quick overview of what we’ll be covering today. First, we’ll discuss the </a:t>
            </a:r>
            <a:r>
              <a:rPr lang="en" sz="1000" i="1">
                <a:solidFill>
                  <a:schemeClr val="dk1"/>
                </a:solidFill>
              </a:rPr>
              <a:t>need for specialized hardware</a:t>
            </a:r>
            <a:r>
              <a:rPr lang="en" sz="1000">
                <a:solidFill>
                  <a:schemeClr val="dk1"/>
                </a:solidFill>
              </a:rPr>
              <a:t>. </a:t>
            </a:r>
            <a:br>
              <a:rPr lang="en" sz="1000">
                <a:solidFill>
                  <a:schemeClr val="dk1"/>
                </a:solidFill>
              </a:rPr>
            </a:br>
            <a:r>
              <a:rPr lang="en" sz="1000">
                <a:solidFill>
                  <a:schemeClr val="dk1"/>
                </a:solidFill>
              </a:rPr>
              <a:t>Then, we’ll explore the evolution and architecture of </a:t>
            </a:r>
            <a:r>
              <a:rPr lang="en" sz="1000" i="1">
                <a:solidFill>
                  <a:schemeClr val="dk1"/>
                </a:solidFill>
              </a:rPr>
              <a:t>GPUs</a:t>
            </a:r>
            <a:r>
              <a:rPr lang="en" sz="1000">
                <a:solidFill>
                  <a:schemeClr val="dk1"/>
                </a:solidFill>
              </a:rPr>
              <a:t> and </a:t>
            </a:r>
            <a:r>
              <a:rPr lang="en" sz="1000" i="1">
                <a:solidFill>
                  <a:schemeClr val="dk1"/>
                </a:solidFill>
              </a:rPr>
              <a:t>TPUs</a:t>
            </a:r>
            <a:r>
              <a:rPr lang="en" sz="1000">
                <a:solidFill>
                  <a:schemeClr val="dk1"/>
                </a:solidFill>
              </a:rPr>
              <a:t>, their performance trade-offs before addressing </a:t>
            </a:r>
            <a:r>
              <a:rPr lang="en" sz="1000" i="1">
                <a:solidFill>
                  <a:schemeClr val="dk1"/>
                </a:solidFill>
              </a:rPr>
              <a:t>energy efficiency</a:t>
            </a:r>
            <a:r>
              <a:rPr lang="en" sz="1000">
                <a:solidFill>
                  <a:schemeClr val="dk1"/>
                </a:solidFill>
              </a:rPr>
              <a:t> and </a:t>
            </a:r>
            <a:r>
              <a:rPr lang="en" sz="1000" i="1">
                <a:solidFill>
                  <a:schemeClr val="dk1"/>
                </a:solidFill>
              </a:rPr>
              <a:t>green computing</a:t>
            </a:r>
            <a:r>
              <a:rPr lang="en" sz="1000">
                <a:solidFill>
                  <a:schemeClr val="dk1"/>
                </a:solidFill>
              </a:rPr>
              <a:t>. Finally, we’ll touch on emerging trends like </a:t>
            </a:r>
            <a:r>
              <a:rPr lang="en" sz="1000" i="1">
                <a:solidFill>
                  <a:schemeClr val="dk1"/>
                </a:solidFill>
              </a:rPr>
              <a:t>ROCm</a:t>
            </a:r>
            <a:r>
              <a:rPr lang="en" sz="1000">
                <a:solidFill>
                  <a:schemeClr val="dk1"/>
                </a:solidFill>
              </a:rPr>
              <a:t> and </a:t>
            </a:r>
            <a:r>
              <a:rPr lang="en" sz="1000" i="1">
                <a:solidFill>
                  <a:schemeClr val="dk1"/>
                </a:solidFill>
              </a:rPr>
              <a:t>FPGAs</a:t>
            </a:r>
            <a:endParaRPr sz="1000" i="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861dab2821_0_17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861dab2821_0_17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0" i="0" u="none" strike="noStrike" dirty="0" err="1">
                <a:solidFill>
                  <a:srgbClr val="000000"/>
                </a:solidFill>
                <a:effectLst/>
                <a:latin typeface="Arial" panose="020B0604020202020204" pitchFamily="34" charset="0"/>
              </a:rPr>
              <a:t>ROCm</a:t>
            </a:r>
            <a:r>
              <a:rPr lang="en-IN" sz="1800" b="0" i="0" u="none" strike="noStrike" dirty="0">
                <a:solidFill>
                  <a:srgbClr val="000000"/>
                </a:solidFill>
                <a:effectLst/>
                <a:latin typeface="Arial" panose="020B0604020202020204" pitchFamily="34" charset="0"/>
              </a:rPr>
              <a:t> is an open-source platform, whereas NVIDIA CUDA is proprietary. </a:t>
            </a:r>
            <a:r>
              <a:rPr lang="en-IN" sz="1800" b="0" i="0" u="none" strike="noStrike" dirty="0" err="1">
                <a:solidFill>
                  <a:srgbClr val="000000"/>
                </a:solidFill>
                <a:effectLst/>
                <a:latin typeface="Arial" panose="020B0604020202020204" pitchFamily="34" charset="0"/>
              </a:rPr>
              <a:t>ROCm</a:t>
            </a:r>
            <a:r>
              <a:rPr lang="en-IN" sz="1800" b="0" i="0" u="none" strike="noStrike" dirty="0">
                <a:solidFill>
                  <a:srgbClr val="000000"/>
                </a:solidFill>
                <a:effectLst/>
                <a:latin typeface="Arial" panose="020B0604020202020204" pitchFamily="34" charset="0"/>
              </a:rPr>
              <a:t> allows developers to work across different hardware ecosystems without being locked into a single vendor. This reduces costs, and ensures that AI development is more inclusive.</a:t>
            </a:r>
          </a:p>
          <a:p>
            <a:pPr marL="0" lvl="0" indent="0" algn="l" rtl="0">
              <a:spcBef>
                <a:spcPts val="0"/>
              </a:spcBef>
              <a:spcAft>
                <a:spcPts val="0"/>
              </a:spcAft>
              <a:buNone/>
            </a:pPr>
            <a:endParaRPr lang="en-IN"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So what </a:t>
            </a:r>
            <a:r>
              <a:rPr lang="en-IN" sz="1000" dirty="0">
                <a:solidFill>
                  <a:schemeClr val="dk1"/>
                </a:solidFill>
              </a:rPr>
              <a:t>is the need for specialised hardware?</a:t>
            </a:r>
          </a:p>
          <a:p>
            <a:pPr marL="0" lvl="0" indent="0" algn="l" rtl="0">
              <a:lnSpc>
                <a:spcPct val="115000"/>
              </a:lnSpc>
              <a:spcBef>
                <a:spcPts val="0"/>
              </a:spcBef>
              <a:spcAft>
                <a:spcPts val="0"/>
              </a:spcAft>
              <a:buClr>
                <a:schemeClr val="dk1"/>
              </a:buClr>
              <a:buSzPts val="1100"/>
              <a:buFont typeface="Arial"/>
              <a:buNone/>
            </a:pPr>
            <a:r>
              <a:rPr lang="en-IN" sz="1000" dirty="0">
                <a:solidFill>
                  <a:schemeClr val="dk1"/>
                </a:solidFill>
              </a:rPr>
              <a:t>-</a:t>
            </a:r>
            <a:r>
              <a:rPr lang="en" sz="1000" dirty="0">
                <a:solidFill>
                  <a:schemeClr val="dk1"/>
                </a:solidFill>
              </a:rPr>
              <a:t>Artificial intelligence tasks like training massive deep learning models require computational power far beyond what traditional CPUs can handle. </a:t>
            </a:r>
            <a:br>
              <a:rPr lang="en" sz="1000" dirty="0">
                <a:solidFill>
                  <a:schemeClr val="dk1"/>
                </a:solidFill>
              </a:rPr>
            </a:br>
            <a:r>
              <a:rPr lang="en" sz="1000" dirty="0">
                <a:solidFill>
                  <a:schemeClr val="dk1"/>
                </a:solidFill>
              </a:rPr>
              <a:t>- Autonomous driving as an example—processing real-time video feeds while making split-second decisions is a massive computational challenge.</a:t>
            </a:r>
            <a:endParaRPr sz="1000" dirty="0">
              <a:solidFill>
                <a:schemeClr val="dk1"/>
              </a:solidFill>
            </a:endParaRPr>
          </a:p>
          <a:p>
            <a:pPr marL="0" lvl="0" indent="0" algn="l" rtl="0">
              <a:lnSpc>
                <a:spcPct val="115000"/>
              </a:lnSpc>
              <a:spcBef>
                <a:spcPts val="0"/>
              </a:spcBef>
              <a:spcAft>
                <a:spcPts val="0"/>
              </a:spcAft>
              <a:buNone/>
            </a:pPr>
            <a:r>
              <a:rPr lang="en" sz="1000" dirty="0">
                <a:solidFill>
                  <a:schemeClr val="dk1"/>
                </a:solidFill>
              </a:rPr>
              <a:t>- This is where GPUs and TPUs come in. </a:t>
            </a:r>
            <a:endParaRPr sz="1000" dirty="0">
              <a:solidFill>
                <a:schemeClr val="dk1"/>
              </a:solidFill>
            </a:endParaRPr>
          </a:p>
          <a:p>
            <a:pPr marL="0" lvl="0" indent="0" algn="l" rtl="0">
              <a:lnSpc>
                <a:spcPct val="115000"/>
              </a:lnSpc>
              <a:spcBef>
                <a:spcPts val="0"/>
              </a:spcBef>
              <a:spcAft>
                <a:spcPts val="0"/>
              </a:spcAft>
              <a:buNone/>
            </a:pPr>
            <a:r>
              <a:rPr lang="en" sz="1000" dirty="0">
                <a:solidFill>
                  <a:schemeClr val="dk1"/>
                </a:solidFill>
              </a:rPr>
              <a:t>- GPUs excel in parallel processing, allowing them to handle multiple operations simultaneously. Meanwhile, TPUs are specifically designed for tensor-heavy operations, making them perfect for deep learning inference. </a:t>
            </a:r>
            <a:endParaRPr sz="1000" dirty="0">
              <a:solidFill>
                <a:schemeClr val="dk1"/>
              </a:solidFill>
            </a:endParaRPr>
          </a:p>
          <a:p>
            <a:pPr marL="0" lvl="0" indent="0" algn="l" rtl="0">
              <a:lnSpc>
                <a:spcPct val="115000"/>
              </a:lnSpc>
              <a:spcBef>
                <a:spcPts val="0"/>
              </a:spcBef>
              <a:spcAft>
                <a:spcPts val="0"/>
              </a:spcAft>
              <a:buNone/>
            </a:pPr>
            <a:r>
              <a:rPr lang="en" sz="1000" dirty="0">
                <a:solidFill>
                  <a:schemeClr val="dk1"/>
                </a:solidFill>
              </a:rPr>
              <a:t>- Optimized hardware not only ensures better performance but also reduces costs, energy consumption, and latency, which are critical for real-time applications like robotics and smart cities</a:t>
            </a:r>
            <a:endParaRPr sz="10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65fbea0a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165fbea0a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IN" sz="1000" dirty="0">
                <a:solidFill>
                  <a:schemeClr val="dk1"/>
                </a:solidFill>
              </a:rPr>
              <a:t>GPUs, or Graphics Processing Units, were initially developed to render images in video games. However, their architecture, designed for parallelism, made them ideal for artificial intelligence. </a:t>
            </a:r>
            <a:br>
              <a:rPr lang="en-IN" sz="1000" dirty="0">
                <a:solidFill>
                  <a:schemeClr val="dk1"/>
                </a:solidFill>
              </a:rPr>
            </a:br>
            <a:r>
              <a:rPr lang="en-IN" sz="1000" dirty="0">
                <a:solidFill>
                  <a:schemeClr val="dk1"/>
                </a:solidFill>
              </a:rPr>
              <a:t>Imagine a single GPU with thousands of cores, all working together to process massive datasets—this is why GPUs became the backbone for training deep learning models.</a:t>
            </a:r>
          </a:p>
          <a:p>
            <a:pPr marL="457200" lvl="0" indent="-292100" algn="l" rtl="0">
              <a:lnSpc>
                <a:spcPct val="115000"/>
              </a:lnSpc>
              <a:spcBef>
                <a:spcPts val="0"/>
              </a:spcBef>
              <a:spcAft>
                <a:spcPts val="0"/>
              </a:spcAft>
              <a:buClr>
                <a:schemeClr val="dk1"/>
              </a:buClr>
              <a:buSzPts val="1000"/>
              <a:buChar char="-"/>
            </a:pPr>
            <a:r>
              <a:rPr lang="en-IN" sz="1000" dirty="0">
                <a:solidFill>
                  <a:schemeClr val="dk1"/>
                </a:solidFill>
              </a:rPr>
              <a:t>Parallelism allows GPUs to execute thousands of operations simultaneously. </a:t>
            </a:r>
          </a:p>
          <a:p>
            <a:pPr marL="457200" lvl="0" indent="-292100" algn="l" rtl="0">
              <a:lnSpc>
                <a:spcPct val="115000"/>
              </a:lnSpc>
              <a:spcBef>
                <a:spcPts val="0"/>
              </a:spcBef>
              <a:spcAft>
                <a:spcPts val="0"/>
              </a:spcAft>
              <a:buClr>
                <a:schemeClr val="dk1"/>
              </a:buClr>
              <a:buSzPts val="1000"/>
              <a:buChar char="-"/>
            </a:pPr>
            <a:r>
              <a:rPr lang="en-IN" sz="1000" dirty="0">
                <a:solidFill>
                  <a:schemeClr val="dk1"/>
                </a:solidFill>
              </a:rPr>
              <a:t>For example, training a neural network involves billions of matrix multiplications, and GPUs handle these efficiently. </a:t>
            </a:r>
          </a:p>
          <a:p>
            <a:pPr marL="457200" lvl="0" indent="-292100" algn="l" rtl="0">
              <a:lnSpc>
                <a:spcPct val="115000"/>
              </a:lnSpc>
              <a:spcBef>
                <a:spcPts val="0"/>
              </a:spcBef>
              <a:spcAft>
                <a:spcPts val="0"/>
              </a:spcAft>
              <a:buClr>
                <a:schemeClr val="dk1"/>
              </a:buClr>
              <a:buSzPts val="1000"/>
              <a:buChar char="-"/>
            </a:pPr>
            <a:r>
              <a:rPr lang="en-IN" sz="1000" dirty="0">
                <a:solidFill>
                  <a:schemeClr val="dk1"/>
                </a:solidFill>
              </a:rPr>
              <a:t>With frameworks like CUDA, GPUs can now handle tasks far beyond gaming, including scientific simulations and AI applications. </a:t>
            </a:r>
          </a:p>
          <a:p>
            <a:pPr marL="457200" lvl="0" indent="-292100" algn="l" rtl="0">
              <a:lnSpc>
                <a:spcPct val="115000"/>
              </a:lnSpc>
              <a:spcBef>
                <a:spcPts val="0"/>
              </a:spcBef>
              <a:spcAft>
                <a:spcPts val="0"/>
              </a:spcAft>
              <a:buClr>
                <a:schemeClr val="dk1"/>
              </a:buClr>
              <a:buSzPts val="1000"/>
              <a:buChar char="-"/>
            </a:pPr>
            <a:r>
              <a:rPr lang="en-IN" sz="1000" dirty="0">
                <a:solidFill>
                  <a:schemeClr val="dk1"/>
                </a:solidFill>
              </a:rPr>
              <a:t>Their programmability and hight throughput make them perfect for AI workloads.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rPr>
              <a:t>- GPUs are built for parallel processing, which means they can handle multiple tasks simultaneously. </a:t>
            </a:r>
            <a:br>
              <a:rPr lang="en" sz="1000">
                <a:solidFill>
                  <a:schemeClr val="dk1"/>
                </a:solidFill>
              </a:rPr>
            </a:br>
            <a:r>
              <a:rPr lang="en" sz="1000">
                <a:solidFill>
                  <a:schemeClr val="dk1"/>
                </a:solidFill>
              </a:rPr>
              <a:t>- At the core of the GPU architecture are </a:t>
            </a:r>
            <a:r>
              <a:rPr lang="en" sz="1000" i="1">
                <a:solidFill>
                  <a:schemeClr val="dk1"/>
                </a:solidFill>
              </a:rPr>
              <a:t>Streaming Multiprocessors (SMs)</a:t>
            </a:r>
            <a:r>
              <a:rPr lang="en" sz="1000">
                <a:solidFill>
                  <a:schemeClr val="dk1"/>
                </a:solidFill>
              </a:rPr>
              <a:t>, which are clusters of processing units.</a:t>
            </a:r>
            <a:br>
              <a:rPr lang="en" sz="1000">
                <a:solidFill>
                  <a:schemeClr val="dk1"/>
                </a:solidFill>
              </a:rPr>
            </a:br>
            <a:r>
              <a:rPr lang="en" sz="1000">
                <a:solidFill>
                  <a:schemeClr val="dk1"/>
                </a:solidFill>
              </a:rPr>
              <a:t>-  Each SM contains </a:t>
            </a:r>
            <a:r>
              <a:rPr lang="en" sz="1000" b="1">
                <a:solidFill>
                  <a:schemeClr val="dk1"/>
                </a:solidFill>
              </a:rPr>
              <a:t>Arithmetic Logic Units (ALUs)</a:t>
            </a:r>
            <a:r>
              <a:rPr lang="en" sz="1000">
                <a:solidFill>
                  <a:schemeClr val="dk1"/>
                </a:solidFill>
              </a:rPr>
              <a:t> for performing calculations, </a:t>
            </a:r>
            <a:r>
              <a:rPr lang="en" sz="1000" b="1">
                <a:solidFill>
                  <a:schemeClr val="dk1"/>
                </a:solidFill>
              </a:rPr>
              <a:t>L1 cache</a:t>
            </a:r>
            <a:r>
              <a:rPr lang="en" sz="1000">
                <a:solidFill>
                  <a:schemeClr val="dk1"/>
                </a:solidFill>
              </a:rPr>
              <a:t> for quick data access, and </a:t>
            </a:r>
            <a:r>
              <a:rPr lang="en" sz="1000" b="1">
                <a:solidFill>
                  <a:schemeClr val="dk1"/>
                </a:solidFill>
              </a:rPr>
              <a:t>control logic</a:t>
            </a:r>
            <a:r>
              <a:rPr lang="en" sz="1000">
                <a:solidFill>
                  <a:schemeClr val="dk1"/>
                </a:solidFill>
              </a:rPr>
              <a:t> to coordinate operations. These components work together to ensure efficient execution of parallel tasks.</a:t>
            </a:r>
            <a:endParaRPr sz="1000">
              <a:solidFill>
                <a:schemeClr val="dk1"/>
              </a:solidFill>
            </a:endParaRPr>
          </a:p>
          <a:p>
            <a:pPr marL="0" lvl="0" indent="0" algn="l" rtl="0">
              <a:lnSpc>
                <a:spcPct val="115000"/>
              </a:lnSpc>
              <a:spcBef>
                <a:spcPts val="0"/>
              </a:spcBef>
              <a:spcAft>
                <a:spcPts val="0"/>
              </a:spcAft>
              <a:buNone/>
            </a:pPr>
            <a:r>
              <a:rPr lang="en" sz="1000">
                <a:solidFill>
                  <a:schemeClr val="dk1"/>
                </a:solidFill>
              </a:rPr>
              <a:t>- GPUs rely on a combination of </a:t>
            </a:r>
            <a:r>
              <a:rPr lang="en" sz="1000" b="1">
                <a:solidFill>
                  <a:schemeClr val="dk1"/>
                </a:solidFill>
              </a:rPr>
              <a:t>L1 and L2 caches</a:t>
            </a:r>
            <a:r>
              <a:rPr lang="en" sz="1000">
                <a:solidFill>
                  <a:schemeClr val="dk1"/>
                </a:solidFill>
              </a:rPr>
              <a:t> to reduce data access times. </a:t>
            </a:r>
            <a:br>
              <a:rPr lang="en" sz="1000">
                <a:solidFill>
                  <a:schemeClr val="dk1"/>
                </a:solidFill>
              </a:rPr>
            </a:br>
            <a:r>
              <a:rPr lang="en" sz="1000">
                <a:solidFill>
                  <a:schemeClr val="dk1"/>
                </a:solidFill>
              </a:rPr>
              <a:t>- the </a:t>
            </a:r>
            <a:r>
              <a:rPr lang="en" sz="1000" b="1">
                <a:solidFill>
                  <a:schemeClr val="dk1"/>
                </a:solidFill>
              </a:rPr>
              <a:t>DRAM</a:t>
            </a:r>
            <a:r>
              <a:rPr lang="en" sz="1000">
                <a:solidFill>
                  <a:schemeClr val="dk1"/>
                </a:solidFill>
              </a:rPr>
              <a:t> provides the bulk of storage for computations. However, accessing DRAM is slower, which is why the cache system is so essential.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 The </a:t>
            </a:r>
            <a:r>
              <a:rPr lang="en" sz="1000" b="1">
                <a:solidFill>
                  <a:schemeClr val="dk1"/>
                </a:solidFill>
              </a:rPr>
              <a:t>PCI-Express interface</a:t>
            </a:r>
            <a:r>
              <a:rPr lang="en" sz="1000">
                <a:solidFill>
                  <a:schemeClr val="dk1"/>
                </a:solidFill>
              </a:rPr>
              <a:t> connects the GPU to the CPU, allowing data to flow between them. While this connection is fast, it can sometimes become a bottleneck, especially for data-heavy applications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165fbea0a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165fbea0a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rPr>
              <a:t>- Let’s start with the </a:t>
            </a:r>
            <a:r>
              <a:rPr lang="en" sz="1000" b="1">
                <a:solidFill>
                  <a:schemeClr val="dk1"/>
                </a:solidFill>
              </a:rPr>
              <a:t>1999 NVIDIA GeForce 256</a:t>
            </a:r>
            <a:r>
              <a:rPr lang="en" sz="1000">
                <a:solidFill>
                  <a:schemeClr val="dk1"/>
                </a:solidFill>
              </a:rPr>
              <a:t>, which was the world’s first GPU. It was designed for 3D rendering and revolutionized how graphics were handled. However, its capabilities were limited to graphical applications.</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 The real breakthrough came in </a:t>
            </a:r>
            <a:r>
              <a:rPr lang="en" sz="1000" b="1">
                <a:solidFill>
                  <a:schemeClr val="dk1"/>
                </a:solidFill>
              </a:rPr>
              <a:t>2006</a:t>
            </a:r>
            <a:r>
              <a:rPr lang="en" sz="1000">
                <a:solidFill>
                  <a:schemeClr val="dk1"/>
                </a:solidFill>
              </a:rPr>
              <a:t> with the introduction of </a:t>
            </a:r>
            <a:r>
              <a:rPr lang="en" sz="1000" b="1">
                <a:solidFill>
                  <a:schemeClr val="dk1"/>
                </a:solidFill>
              </a:rPr>
              <a:t>CUDA</a:t>
            </a:r>
            <a:r>
              <a:rPr lang="en" sz="1000">
                <a:solidFill>
                  <a:schemeClr val="dk1"/>
                </a:solidFill>
              </a:rPr>
              <a:t>, or Compute Unified Device Architecture, by NVIDIA. CUDA allowed developers to use GPUs for general-purpose computing, not just graphics. For example, instead of rendering a 3D image, CUDA enables the GPU to train a neural network by performing millions of matrix multiplications simultaneously. CUDA brought programmability to GPUs, making them a core component of artificial intelligence and high-performance computing.</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 In </a:t>
            </a:r>
            <a:r>
              <a:rPr lang="en" sz="1000" b="1">
                <a:solidFill>
                  <a:schemeClr val="dk1"/>
                </a:solidFill>
              </a:rPr>
              <a:t>2018</a:t>
            </a:r>
            <a:r>
              <a:rPr lang="en" sz="1000">
                <a:solidFill>
                  <a:schemeClr val="dk1"/>
                </a:solidFill>
              </a:rPr>
              <a:t>, the Turing architecture introduced </a:t>
            </a:r>
            <a:r>
              <a:rPr lang="en" sz="1000" b="1">
                <a:solidFill>
                  <a:schemeClr val="dk1"/>
                </a:solidFill>
              </a:rPr>
              <a:t>Tensor Cores</a:t>
            </a:r>
            <a:r>
              <a:rPr lang="en" sz="1000">
                <a:solidFill>
                  <a:schemeClr val="dk1"/>
                </a:solidFill>
              </a:rPr>
              <a:t>, specialized units designed for deep learning operations like matrix multiplications. Tensor Cores use </a:t>
            </a:r>
            <a:r>
              <a:rPr lang="en" sz="1000" b="1">
                <a:solidFill>
                  <a:schemeClr val="dk1"/>
                </a:solidFill>
              </a:rPr>
              <a:t>mixed precision</a:t>
            </a:r>
            <a:r>
              <a:rPr lang="en" sz="1000">
                <a:solidFill>
                  <a:schemeClr val="dk1"/>
                </a:solidFill>
              </a:rPr>
              <a:t>—combining 16-bit and 32-bit operations—to improve performance while maintaining accuracy. This made Turing GPUs a game-changer for AI tasks.</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 Finally, in </a:t>
            </a:r>
            <a:r>
              <a:rPr lang="en" sz="1000" b="1">
                <a:solidFill>
                  <a:schemeClr val="dk1"/>
                </a:solidFill>
              </a:rPr>
              <a:t>2022 and 2023</a:t>
            </a:r>
            <a:r>
              <a:rPr lang="en" sz="1000">
                <a:solidFill>
                  <a:schemeClr val="dk1"/>
                </a:solidFill>
              </a:rPr>
              <a:t>, the Hopper architecture introduced the </a:t>
            </a:r>
            <a:r>
              <a:rPr lang="en" sz="1000" b="1">
                <a:solidFill>
                  <a:schemeClr val="dk1"/>
                </a:solidFill>
              </a:rPr>
              <a:t>Transformer Engine</a:t>
            </a:r>
            <a:r>
              <a:rPr lang="en" sz="1000">
                <a:solidFill>
                  <a:schemeClr val="dk1"/>
                </a:solidFill>
              </a:rPr>
              <a:t>, specifically designed for large language models like GPT-4. Hopper GPUs excel in AI tasks that require massive computation, such as training models for natural language processing and generative AI.</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65fbea0a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165fbea0a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000">
                <a:solidFill>
                  <a:schemeClr val="dk1"/>
                </a:solidFill>
              </a:rPr>
              <a:t>TPUs are specialized hardware designed by Google to accelerate AI computations. Unlike GPUs, which were originally developed for graphics rendering and later adapted for AI, TPUs are purpose-built for deep learning tasks.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key optimization in TPUs is for tensor operations, such as matrix multiplications, which are at the core of neural networks. A single TPU can process massive amounts of data, making it highly efficient for AI workloads, particularly in inference tasks where speed and efficiency are critical.</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a:t>
            </a:r>
            <a:r>
              <a:rPr lang="en" sz="1000" b="1">
                <a:solidFill>
                  <a:schemeClr val="dk1"/>
                </a:solidFill>
              </a:rPr>
              <a:t>DDR3 DRAM Chips</a:t>
            </a:r>
            <a:r>
              <a:rPr lang="en" sz="1000">
                <a:solidFill>
                  <a:schemeClr val="dk1"/>
                </a:solidFill>
              </a:rPr>
              <a:t>, this component stores the data and weights required for computation.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a:t>
            </a:r>
            <a:r>
              <a:rPr lang="en" sz="1000" b="1">
                <a:solidFill>
                  <a:schemeClr val="dk1"/>
                </a:solidFill>
              </a:rPr>
              <a:t>Unified Buffer</a:t>
            </a:r>
            <a:r>
              <a:rPr lang="en" sz="1000">
                <a:solidFill>
                  <a:schemeClr val="dk1"/>
                </a:solidFill>
              </a:rPr>
              <a:t> acts as a local cache to hold activations and intermediary results.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Then, we have the </a:t>
            </a:r>
            <a:r>
              <a:rPr lang="en" sz="1000" b="1">
                <a:solidFill>
                  <a:schemeClr val="dk1"/>
                </a:solidFill>
              </a:rPr>
              <a:t>Systolic Data Setup</a:t>
            </a:r>
            <a:r>
              <a:rPr lang="en" sz="1000">
                <a:solidFill>
                  <a:schemeClr val="dk1"/>
                </a:solidFill>
              </a:rPr>
              <a:t>, which pipelines data through the system in a highly efficient way to ensure no delays.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At the heart of the TPU is the </a:t>
            </a:r>
            <a:r>
              <a:rPr lang="en" sz="1000" b="1">
                <a:solidFill>
                  <a:schemeClr val="dk1"/>
                </a:solidFill>
              </a:rPr>
              <a:t>Matrix Multiply Unit, or MMU</a:t>
            </a:r>
            <a:r>
              <a:rPr lang="en" sz="1000">
                <a:solidFill>
                  <a:schemeClr val="dk1"/>
                </a:solidFill>
              </a:rPr>
              <a:t>. This unit processes large-scale matrix multiplications, specifically a 256x256 matrix per cycle. This is where the TPU gains its speed advantage over traditional GPUs.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Finally, the </a:t>
            </a:r>
            <a:r>
              <a:rPr lang="en" sz="1000" b="1">
                <a:solidFill>
                  <a:schemeClr val="dk1"/>
                </a:solidFill>
              </a:rPr>
              <a:t>Weight Fetcher</a:t>
            </a:r>
            <a:r>
              <a:rPr lang="en" sz="1000">
                <a:solidFill>
                  <a:schemeClr val="dk1"/>
                </a:solidFill>
              </a:rPr>
              <a:t> ensures that weight matrices are supplied at high speed for computation without creating bottlenecks.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165fbea0a0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165fbea0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rPr>
              <a:t>Now let’s move to the </a:t>
            </a:r>
            <a:r>
              <a:rPr lang="en" sz="1000" b="1">
                <a:solidFill>
                  <a:schemeClr val="dk1"/>
                </a:solidFill>
              </a:rPr>
              <a:t>evolution of TPUs</a:t>
            </a:r>
            <a:r>
              <a:rPr lang="en" sz="1000">
                <a:solidFill>
                  <a:schemeClr val="dk1"/>
                </a:solidFill>
              </a:rPr>
              <a:t>.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In </a:t>
            </a:r>
            <a:r>
              <a:rPr lang="en" sz="1000" b="1">
                <a:solidFill>
                  <a:schemeClr val="dk1"/>
                </a:solidFill>
              </a:rPr>
              <a:t>2015</a:t>
            </a:r>
            <a:r>
              <a:rPr lang="en" sz="1000">
                <a:solidFill>
                  <a:schemeClr val="dk1"/>
                </a:solidFill>
              </a:rPr>
              <a:t>, Google introduced </a:t>
            </a:r>
            <a:r>
              <a:rPr lang="en" sz="1000" b="1">
                <a:solidFill>
                  <a:schemeClr val="dk1"/>
                </a:solidFill>
              </a:rPr>
              <a:t>TPU v1</a:t>
            </a:r>
            <a:r>
              <a:rPr lang="en" sz="1000">
                <a:solidFill>
                  <a:schemeClr val="dk1"/>
                </a:solidFill>
              </a:rPr>
              <a:t>, which was optimized solely for inference tasks.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Then, in </a:t>
            </a:r>
            <a:r>
              <a:rPr lang="en" sz="1000" b="1">
                <a:solidFill>
                  <a:schemeClr val="dk1"/>
                </a:solidFill>
              </a:rPr>
              <a:t>2017</a:t>
            </a:r>
            <a:r>
              <a:rPr lang="en" sz="1000">
                <a:solidFill>
                  <a:schemeClr val="dk1"/>
                </a:solidFill>
              </a:rPr>
              <a:t>, Google released </a:t>
            </a:r>
            <a:r>
              <a:rPr lang="en" sz="1000" b="1">
                <a:solidFill>
                  <a:schemeClr val="dk1"/>
                </a:solidFill>
              </a:rPr>
              <a:t>TPU v2</a:t>
            </a:r>
            <a:r>
              <a:rPr lang="en" sz="1000">
                <a:solidFill>
                  <a:schemeClr val="dk1"/>
                </a:solidFill>
              </a:rPr>
              <a:t>, which added support for both training and inference, significantly improving scalability for larger models.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 In </a:t>
            </a:r>
            <a:r>
              <a:rPr lang="en" sz="1000" b="1">
                <a:solidFill>
                  <a:schemeClr val="dk1"/>
                </a:solidFill>
              </a:rPr>
              <a:t>2018</a:t>
            </a:r>
            <a:r>
              <a:rPr lang="en" sz="1000">
                <a:solidFill>
                  <a:schemeClr val="dk1"/>
                </a:solidFill>
              </a:rPr>
              <a:t>, Google introduced </a:t>
            </a:r>
            <a:r>
              <a:rPr lang="en" sz="1000" b="1">
                <a:solidFill>
                  <a:schemeClr val="dk1"/>
                </a:solidFill>
              </a:rPr>
              <a:t>TPU v3</a:t>
            </a:r>
            <a:r>
              <a:rPr lang="en" sz="1000">
                <a:solidFill>
                  <a:schemeClr val="dk1"/>
                </a:solidFill>
              </a:rPr>
              <a:t>, which incorporated liquid cooling to handle higher workloads and improve thermal efficiency.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Finally, in </a:t>
            </a:r>
            <a:r>
              <a:rPr lang="en" sz="1000" b="1">
                <a:solidFill>
                  <a:schemeClr val="dk1"/>
                </a:solidFill>
              </a:rPr>
              <a:t>2021</a:t>
            </a:r>
            <a:r>
              <a:rPr lang="en" sz="1000">
                <a:solidFill>
                  <a:schemeClr val="dk1"/>
                </a:solidFill>
              </a:rPr>
              <a:t>, we saw </a:t>
            </a:r>
            <a:r>
              <a:rPr lang="en" sz="1000" b="1">
                <a:solidFill>
                  <a:schemeClr val="dk1"/>
                </a:solidFill>
              </a:rPr>
              <a:t>TPU v4</a:t>
            </a:r>
            <a:r>
              <a:rPr lang="en" sz="1000">
                <a:solidFill>
                  <a:schemeClr val="dk1"/>
                </a:solidFill>
              </a:rPr>
              <a:t>, designed for massive AI workloads with even greater efficiency and scalability.</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165fbea0a0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165fbea0a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Moving on, let’s compare GPUs and TPUs and explore the performance trade-offs between these two hardware accelerators.</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GPUs</a:t>
            </a:r>
            <a:r>
              <a:rPr lang="en" sz="1000" dirty="0">
                <a:solidFill>
                  <a:schemeClr val="dk1"/>
                </a:solidFill>
              </a:rPr>
              <a:t>, as we’ve seen earlier, are highly flexible and excel at </a:t>
            </a:r>
            <a:r>
              <a:rPr lang="en" sz="1000" b="1" dirty="0">
                <a:solidFill>
                  <a:schemeClr val="dk1"/>
                </a:solidFill>
              </a:rPr>
              <a:t>training AI models</a:t>
            </a:r>
            <a:r>
              <a:rPr lang="en" sz="1000" dirty="0">
                <a:solidFill>
                  <a:schemeClr val="dk1"/>
                </a:solidFill>
              </a:rPr>
              <a:t>. Their general-purpose architecture allows them to handle dynamic and complex computations, making them ideal for tasks like deep learning training, where models are updated iteratively.</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On the other hand, </a:t>
            </a:r>
            <a:r>
              <a:rPr lang="en" sz="1000" b="1" dirty="0">
                <a:solidFill>
                  <a:schemeClr val="dk1"/>
                </a:solidFill>
              </a:rPr>
              <a:t>TPUs</a:t>
            </a:r>
            <a:r>
              <a:rPr lang="en" sz="1000" dirty="0">
                <a:solidFill>
                  <a:schemeClr val="dk1"/>
                </a:solidFill>
              </a:rPr>
              <a:t> are optimized for </a:t>
            </a:r>
            <a:r>
              <a:rPr lang="en" sz="1000" b="1" dirty="0">
                <a:solidFill>
                  <a:schemeClr val="dk1"/>
                </a:solidFill>
              </a:rPr>
              <a:t>batch inference tasks</a:t>
            </a:r>
            <a:r>
              <a:rPr lang="en" sz="1000" dirty="0">
                <a:solidFill>
                  <a:schemeClr val="dk1"/>
                </a:solidFill>
              </a:rPr>
              <a:t>. They deliver high throughput and low latency.</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When we look at </a:t>
            </a:r>
            <a:r>
              <a:rPr lang="en" sz="1000" b="1" dirty="0">
                <a:solidFill>
                  <a:schemeClr val="dk1"/>
                </a:solidFill>
              </a:rPr>
              <a:t>energy efficiency and cost</a:t>
            </a:r>
            <a:r>
              <a:rPr lang="en" sz="1000" dirty="0">
                <a:solidFill>
                  <a:schemeClr val="dk1"/>
                </a:solidFill>
              </a:rPr>
              <a:t>, GPUs tend to consume more power due to their versatile design. However, TPUs provide better </a:t>
            </a:r>
            <a:r>
              <a:rPr lang="en" sz="1000" b="1" dirty="0">
                <a:solidFill>
                  <a:schemeClr val="dk1"/>
                </a:solidFill>
              </a:rPr>
              <a:t>performance-per-watt</a:t>
            </a:r>
            <a:r>
              <a:rPr lang="en" sz="1000" dirty="0">
                <a:solidFill>
                  <a:schemeClr val="dk1"/>
                </a:solidFill>
              </a:rPr>
              <a:t>, which is essential for large-scale production environments. </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While GPUs are versatile and adaptable across various tasks, TPUs are more specialized and efficient for inference-heavy workloads.</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In terms of </a:t>
            </a:r>
            <a:r>
              <a:rPr lang="en" sz="1000" b="1" dirty="0">
                <a:solidFill>
                  <a:schemeClr val="dk1"/>
                </a:solidFill>
              </a:rPr>
              <a:t>use cases</a:t>
            </a:r>
            <a:r>
              <a:rPr lang="en" sz="1000" dirty="0">
                <a:solidFill>
                  <a:schemeClr val="dk1"/>
                </a:solidFill>
              </a:rPr>
              <a:t>, GPUs are commonly used for training large language models like GPT-4 or complex computer vision models. TPUs, on the other hand, are preferred for real-time inference tasks, such as recommendation systems or virtual assistants, where low latency is crucial.</a:t>
            </a:r>
            <a:endParaRPr sz="10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06650"/>
            <a:ext cx="6651600" cy="15621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449750"/>
            <a:ext cx="3926400" cy="414600"/>
          </a:xfrm>
          <a:prstGeom prst="rect">
            <a:avLst/>
          </a:prstGeom>
          <a:solidFill>
            <a:schemeClr val="dk2"/>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2617600" y="2118550"/>
            <a:ext cx="3908700" cy="1017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a:spLocks noGrp="1"/>
          </p:cNvSpPr>
          <p:nvPr>
            <p:ph type="subTitle" idx="1"/>
          </p:nvPr>
        </p:nvSpPr>
        <p:spPr>
          <a:xfrm>
            <a:off x="2817525" y="3212000"/>
            <a:ext cx="3509100" cy="4173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720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3" hasCustomPrompt="1"/>
          </p:nvPr>
        </p:nvSpPr>
        <p:spPr>
          <a:xfrm>
            <a:off x="4572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4" hasCustomPrompt="1"/>
          </p:nvPr>
        </p:nvSpPr>
        <p:spPr>
          <a:xfrm>
            <a:off x="720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5" hasCustomPrompt="1"/>
          </p:nvPr>
        </p:nvSpPr>
        <p:spPr>
          <a:xfrm>
            <a:off x="4572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nvPr>
        </p:nvSpPr>
        <p:spPr>
          <a:xfrm>
            <a:off x="720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nvPr>
        </p:nvSpPr>
        <p:spPr>
          <a:xfrm>
            <a:off x="4572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1607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7" name="Google Shape;87;p13"/>
          <p:cNvSpPr txBox="1">
            <a:spLocks noGrp="1"/>
          </p:cNvSpPr>
          <p:nvPr>
            <p:ph type="subTitle" idx="8"/>
          </p:nvPr>
        </p:nvSpPr>
        <p:spPr>
          <a:xfrm>
            <a:off x="1607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8" name="Google Shape;88;p13"/>
          <p:cNvSpPr txBox="1">
            <a:spLocks noGrp="1"/>
          </p:cNvSpPr>
          <p:nvPr>
            <p:ph type="subTitle" idx="9"/>
          </p:nvPr>
        </p:nvSpPr>
        <p:spPr>
          <a:xfrm>
            <a:off x="1607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9" name="Google Shape;89;p13"/>
          <p:cNvSpPr txBox="1">
            <a:spLocks noGrp="1"/>
          </p:cNvSpPr>
          <p:nvPr>
            <p:ph type="subTitle" idx="13"/>
          </p:nvPr>
        </p:nvSpPr>
        <p:spPr>
          <a:xfrm>
            <a:off x="5459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0" name="Google Shape;90;p13"/>
          <p:cNvSpPr txBox="1">
            <a:spLocks noGrp="1"/>
          </p:cNvSpPr>
          <p:nvPr>
            <p:ph type="subTitle" idx="14"/>
          </p:nvPr>
        </p:nvSpPr>
        <p:spPr>
          <a:xfrm>
            <a:off x="5459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subTitle" idx="15"/>
          </p:nvPr>
        </p:nvSpPr>
        <p:spPr>
          <a:xfrm>
            <a:off x="5459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92" name="Google Shape;92;p13"/>
          <p:cNvGrpSpPr/>
          <p:nvPr/>
        </p:nvGrpSpPr>
        <p:grpSpPr>
          <a:xfrm>
            <a:off x="8424000" y="-4125"/>
            <a:ext cx="720300" cy="5143600"/>
            <a:chOff x="8424000" y="-4125"/>
            <a:chExt cx="720300" cy="5143600"/>
          </a:xfrm>
        </p:grpSpPr>
        <p:grpSp>
          <p:nvGrpSpPr>
            <p:cNvPr id="93" name="Google Shape;93;p13"/>
            <p:cNvGrpSpPr/>
            <p:nvPr/>
          </p:nvGrpSpPr>
          <p:grpSpPr>
            <a:xfrm>
              <a:off x="8584500" y="-4125"/>
              <a:ext cx="559800" cy="5143600"/>
              <a:chOff x="8584500" y="-4125"/>
              <a:chExt cx="559800" cy="5143600"/>
            </a:xfrm>
          </p:grpSpPr>
          <p:sp>
            <p:nvSpPr>
              <p:cNvPr id="94" name="Google Shape;94;p13"/>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 name="Google Shape;95;p13"/>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 name="Google Shape;96;p13"/>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7" name="Google Shape;97;p13"/>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8" name="Google Shape;98;p13"/>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3718663" y="959100"/>
            <a:ext cx="2872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14"/>
          <p:cNvSpPr txBox="1">
            <a:spLocks noGrp="1"/>
          </p:cNvSpPr>
          <p:nvPr>
            <p:ph type="subTitle" idx="1"/>
          </p:nvPr>
        </p:nvSpPr>
        <p:spPr>
          <a:xfrm>
            <a:off x="3718675" y="2167200"/>
            <a:ext cx="4142400" cy="20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02" name="Google Shape;102;p14"/>
          <p:cNvGrpSpPr/>
          <p:nvPr/>
        </p:nvGrpSpPr>
        <p:grpSpPr>
          <a:xfrm>
            <a:off x="0" y="0"/>
            <a:ext cx="9143875" cy="5143500"/>
            <a:chOff x="0" y="0"/>
            <a:chExt cx="9143875" cy="5143500"/>
          </a:xfrm>
        </p:grpSpPr>
        <p:sp>
          <p:nvSpPr>
            <p:cNvPr id="103" name="Google Shape;103;p14"/>
            <p:cNvSpPr/>
            <p:nvPr/>
          </p:nvSpPr>
          <p:spPr>
            <a:xfrm rot="10800000" flipH="1">
              <a:off x="0" y="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4" name="Google Shape;104;p14"/>
            <p:cNvSpPr/>
            <p:nvPr/>
          </p:nvSpPr>
          <p:spPr>
            <a:xfrm rot="10800000" flipH="1">
              <a:off x="8430775" y="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5" name="Google Shape;105;p14"/>
            <p:cNvSpPr/>
            <p:nvPr/>
          </p:nvSpPr>
          <p:spPr>
            <a:xfrm rot="10800000" flipH="1">
              <a:off x="8430775" y="8571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6" name="Google Shape;106;p14"/>
            <p:cNvSpPr/>
            <p:nvPr/>
          </p:nvSpPr>
          <p:spPr>
            <a:xfrm rot="10800000" flipH="1">
              <a:off x="8430775" y="42864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7" name="Google Shape;107;p14"/>
            <p:cNvSpPr/>
            <p:nvPr/>
          </p:nvSpPr>
          <p:spPr>
            <a:xfrm rot="10800000" flipH="1">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 name="Google Shape;108;p14"/>
            <p:cNvSpPr/>
            <p:nvPr/>
          </p:nvSpPr>
          <p:spPr>
            <a:xfrm rot="10800000" flipH="1">
              <a:off x="0"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6261775" y="538900"/>
            <a:ext cx="2169000" cy="989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5"/>
          <p:cNvSpPr txBox="1">
            <a:spLocks noGrp="1"/>
          </p:cNvSpPr>
          <p:nvPr>
            <p:ph type="subTitle" idx="1"/>
          </p:nvPr>
        </p:nvSpPr>
        <p:spPr>
          <a:xfrm>
            <a:off x="6261775" y="1491281"/>
            <a:ext cx="21690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5"/>
          <p:cNvSpPr>
            <a:spLocks noGrp="1"/>
          </p:cNvSpPr>
          <p:nvPr>
            <p:ph type="pic" idx="2"/>
          </p:nvPr>
        </p:nvSpPr>
        <p:spPr>
          <a:xfrm>
            <a:off x="713225" y="554676"/>
            <a:ext cx="2801100" cy="4049400"/>
          </a:xfrm>
          <a:prstGeom prst="rect">
            <a:avLst/>
          </a:prstGeom>
          <a:noFill/>
          <a:ln>
            <a:noFill/>
          </a:ln>
        </p:spPr>
      </p:sp>
      <p:sp>
        <p:nvSpPr>
          <p:cNvPr id="113" name="Google Shape;113;p15"/>
          <p:cNvSpPr>
            <a:spLocks noGrp="1"/>
          </p:cNvSpPr>
          <p:nvPr>
            <p:ph type="pic" idx="3"/>
          </p:nvPr>
        </p:nvSpPr>
        <p:spPr>
          <a:xfrm>
            <a:off x="3671775" y="539500"/>
            <a:ext cx="2304300" cy="2285700"/>
          </a:xfrm>
          <a:prstGeom prst="rect">
            <a:avLst/>
          </a:prstGeom>
          <a:noFill/>
          <a:ln>
            <a:noFill/>
          </a:ln>
        </p:spPr>
      </p:sp>
      <p:sp>
        <p:nvSpPr>
          <p:cNvPr id="114" name="Google Shape;114;p15"/>
          <p:cNvSpPr>
            <a:spLocks noGrp="1"/>
          </p:cNvSpPr>
          <p:nvPr>
            <p:ph type="pic" idx="4"/>
          </p:nvPr>
        </p:nvSpPr>
        <p:spPr>
          <a:xfrm>
            <a:off x="3671775" y="2953775"/>
            <a:ext cx="4740300" cy="1650300"/>
          </a:xfrm>
          <a:prstGeom prst="rect">
            <a:avLst/>
          </a:prstGeom>
          <a:noFill/>
          <a:ln>
            <a:noFill/>
          </a:ln>
        </p:spPr>
      </p:sp>
      <p:grpSp>
        <p:nvGrpSpPr>
          <p:cNvPr id="115" name="Google Shape;115;p15"/>
          <p:cNvGrpSpPr/>
          <p:nvPr/>
        </p:nvGrpSpPr>
        <p:grpSpPr>
          <a:xfrm>
            <a:off x="0" y="0"/>
            <a:ext cx="713100" cy="5143500"/>
            <a:chOff x="0" y="0"/>
            <a:chExt cx="713100" cy="5143500"/>
          </a:xfrm>
        </p:grpSpPr>
        <p:sp>
          <p:nvSpPr>
            <p:cNvPr id="116" name="Google Shape;116;p15"/>
            <p:cNvSpPr/>
            <p:nvPr/>
          </p:nvSpPr>
          <p:spPr>
            <a:xfrm rot="10800000" flipH="1">
              <a:off x="0" y="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15"/>
            <p:cNvSpPr/>
            <p:nvPr/>
          </p:nvSpPr>
          <p:spPr>
            <a:xfrm rot="10800000" flipH="1">
              <a:off x="0" y="8571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15"/>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19" name="Google Shape;119;p15"/>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0" name="Google Shape;120;p15"/>
          <p:cNvSpPr/>
          <p:nvPr/>
        </p:nvSpPr>
        <p:spPr>
          <a:xfrm>
            <a:off x="626177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13225" y="539504"/>
            <a:ext cx="419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16"/>
          <p:cNvSpPr txBox="1">
            <a:spLocks noGrp="1"/>
          </p:cNvSpPr>
          <p:nvPr>
            <p:ph type="body" idx="1"/>
          </p:nvPr>
        </p:nvSpPr>
        <p:spPr>
          <a:xfrm>
            <a:off x="713225" y="1237654"/>
            <a:ext cx="4195500" cy="3005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aleway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24" name="Google Shape;124;p16"/>
          <p:cNvGrpSpPr/>
          <p:nvPr/>
        </p:nvGrpSpPr>
        <p:grpSpPr>
          <a:xfrm>
            <a:off x="0" y="4662000"/>
            <a:ext cx="9144000" cy="481500"/>
            <a:chOff x="0" y="4662000"/>
            <a:chExt cx="9144000" cy="481500"/>
          </a:xfrm>
        </p:grpSpPr>
        <p:sp>
          <p:nvSpPr>
            <p:cNvPr id="125" name="Google Shape;125;p16"/>
            <p:cNvSpPr/>
            <p:nvPr/>
          </p:nvSpPr>
          <p:spPr>
            <a:xfrm>
              <a:off x="0" y="4983000"/>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6" name="Google Shape;126;p16"/>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7" name="Google Shape;127;p16"/>
            <p:cNvSpPr/>
            <p:nvPr/>
          </p:nvSpPr>
          <p:spPr>
            <a:xfrm>
              <a:off x="0" y="46620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8" name="Google Shape;128;p16"/>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1" name="Google Shape;131;p17"/>
          <p:cNvSpPr txBox="1">
            <a:spLocks noGrp="1"/>
          </p:cNvSpPr>
          <p:nvPr>
            <p:ph type="subTitle" idx="1"/>
          </p:nvPr>
        </p:nvSpPr>
        <p:spPr>
          <a:xfrm>
            <a:off x="713225"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17"/>
          <p:cNvSpPr txBox="1">
            <a:spLocks noGrp="1"/>
          </p:cNvSpPr>
          <p:nvPr>
            <p:ph type="subTitle" idx="2"/>
          </p:nvPr>
        </p:nvSpPr>
        <p:spPr>
          <a:xfrm>
            <a:off x="3231361"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17"/>
          <p:cNvSpPr txBox="1">
            <a:spLocks noGrp="1"/>
          </p:cNvSpPr>
          <p:nvPr>
            <p:ph type="subTitle" idx="3"/>
          </p:nvPr>
        </p:nvSpPr>
        <p:spPr>
          <a:xfrm>
            <a:off x="5749496"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17"/>
          <p:cNvSpPr txBox="1">
            <a:spLocks noGrp="1"/>
          </p:cNvSpPr>
          <p:nvPr>
            <p:ph type="subTitle" idx="4"/>
          </p:nvPr>
        </p:nvSpPr>
        <p:spPr>
          <a:xfrm>
            <a:off x="713225"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5" name="Google Shape;135;p17"/>
          <p:cNvSpPr txBox="1">
            <a:spLocks noGrp="1"/>
          </p:cNvSpPr>
          <p:nvPr>
            <p:ph type="subTitle" idx="5"/>
          </p:nvPr>
        </p:nvSpPr>
        <p:spPr>
          <a:xfrm>
            <a:off x="3231357"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6" name="Google Shape;136;p17"/>
          <p:cNvSpPr txBox="1">
            <a:spLocks noGrp="1"/>
          </p:cNvSpPr>
          <p:nvPr>
            <p:ph type="subTitle" idx="6"/>
          </p:nvPr>
        </p:nvSpPr>
        <p:spPr>
          <a:xfrm>
            <a:off x="5749488"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7" name="Google Shape;137;p17"/>
          <p:cNvGrpSpPr/>
          <p:nvPr/>
        </p:nvGrpSpPr>
        <p:grpSpPr>
          <a:xfrm>
            <a:off x="8795925" y="2411700"/>
            <a:ext cx="364500" cy="2731800"/>
            <a:chOff x="8795925" y="2411700"/>
            <a:chExt cx="364500" cy="2731800"/>
          </a:xfrm>
        </p:grpSpPr>
        <p:sp>
          <p:nvSpPr>
            <p:cNvPr id="138" name="Google Shape;138;p17"/>
            <p:cNvSpPr/>
            <p:nvPr/>
          </p:nvSpPr>
          <p:spPr>
            <a:xfrm rot="10800000" flipH="1">
              <a:off x="8795925" y="4286400"/>
              <a:ext cx="364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9" name="Google Shape;139;p17"/>
            <p:cNvSpPr/>
            <p:nvPr/>
          </p:nvSpPr>
          <p:spPr>
            <a:xfrm rot="10800000" flipH="1">
              <a:off x="8795925"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0" name="Google Shape;140;p17"/>
            <p:cNvSpPr/>
            <p:nvPr/>
          </p:nvSpPr>
          <p:spPr>
            <a:xfrm rot="10800000" flipH="1">
              <a:off x="8795925" y="2572200"/>
              <a:ext cx="364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1" name="Google Shape;141;p17"/>
            <p:cNvSpPr/>
            <p:nvPr/>
          </p:nvSpPr>
          <p:spPr>
            <a:xfrm>
              <a:off x="8795925" y="2411700"/>
              <a:ext cx="364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2" name="Google Shape;142;p17"/>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18"/>
          <p:cNvSpPr txBox="1">
            <a:spLocks noGrp="1"/>
          </p:cNvSpPr>
          <p:nvPr>
            <p:ph type="subTitle" idx="1"/>
          </p:nvPr>
        </p:nvSpPr>
        <p:spPr>
          <a:xfrm>
            <a:off x="713225" y="1659425"/>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8"/>
          <p:cNvSpPr txBox="1">
            <a:spLocks noGrp="1"/>
          </p:cNvSpPr>
          <p:nvPr>
            <p:ph type="subTitle" idx="2"/>
          </p:nvPr>
        </p:nvSpPr>
        <p:spPr>
          <a:xfrm>
            <a:off x="4698825" y="1659425"/>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18"/>
          <p:cNvSpPr txBox="1">
            <a:spLocks noGrp="1"/>
          </p:cNvSpPr>
          <p:nvPr>
            <p:ph type="subTitle" idx="3"/>
          </p:nvPr>
        </p:nvSpPr>
        <p:spPr>
          <a:xfrm>
            <a:off x="713225" y="3396200"/>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18"/>
          <p:cNvSpPr txBox="1">
            <a:spLocks noGrp="1"/>
          </p:cNvSpPr>
          <p:nvPr>
            <p:ph type="subTitle" idx="4"/>
          </p:nvPr>
        </p:nvSpPr>
        <p:spPr>
          <a:xfrm>
            <a:off x="4698825" y="3396200"/>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18"/>
          <p:cNvSpPr txBox="1">
            <a:spLocks noGrp="1"/>
          </p:cNvSpPr>
          <p:nvPr>
            <p:ph type="subTitle" idx="5"/>
          </p:nvPr>
        </p:nvSpPr>
        <p:spPr>
          <a:xfrm>
            <a:off x="713225" y="13384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0" name="Google Shape;150;p18"/>
          <p:cNvSpPr txBox="1">
            <a:spLocks noGrp="1"/>
          </p:cNvSpPr>
          <p:nvPr>
            <p:ph type="subTitle" idx="6"/>
          </p:nvPr>
        </p:nvSpPr>
        <p:spPr>
          <a:xfrm>
            <a:off x="713225" y="30752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1" name="Google Shape;151;p18"/>
          <p:cNvSpPr txBox="1">
            <a:spLocks noGrp="1"/>
          </p:cNvSpPr>
          <p:nvPr>
            <p:ph type="subTitle" idx="7"/>
          </p:nvPr>
        </p:nvSpPr>
        <p:spPr>
          <a:xfrm>
            <a:off x="4698825" y="13384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2" name="Google Shape;152;p18"/>
          <p:cNvSpPr txBox="1">
            <a:spLocks noGrp="1"/>
          </p:cNvSpPr>
          <p:nvPr>
            <p:ph type="subTitle" idx="8"/>
          </p:nvPr>
        </p:nvSpPr>
        <p:spPr>
          <a:xfrm>
            <a:off x="4698825" y="30752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53" name="Google Shape;153;p18"/>
          <p:cNvGrpSpPr/>
          <p:nvPr/>
        </p:nvGrpSpPr>
        <p:grpSpPr>
          <a:xfrm>
            <a:off x="0" y="3429300"/>
            <a:ext cx="9160425" cy="1714200"/>
            <a:chOff x="0" y="3429300"/>
            <a:chExt cx="9160425" cy="1714200"/>
          </a:xfrm>
        </p:grpSpPr>
        <p:grpSp>
          <p:nvGrpSpPr>
            <p:cNvPr id="154" name="Google Shape;154;p18"/>
            <p:cNvGrpSpPr/>
            <p:nvPr/>
          </p:nvGrpSpPr>
          <p:grpSpPr>
            <a:xfrm>
              <a:off x="8795925" y="3429300"/>
              <a:ext cx="364500" cy="1714200"/>
              <a:chOff x="8795925" y="3429300"/>
              <a:chExt cx="364500" cy="1714200"/>
            </a:xfrm>
          </p:grpSpPr>
          <p:sp>
            <p:nvSpPr>
              <p:cNvPr id="155" name="Google Shape;155;p18"/>
              <p:cNvSpPr/>
              <p:nvPr/>
            </p:nvSpPr>
            <p:spPr>
              <a:xfrm rot="10800000" flipH="1">
                <a:off x="8795925" y="4286400"/>
                <a:ext cx="364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6" name="Google Shape;156;p18"/>
              <p:cNvSpPr/>
              <p:nvPr/>
            </p:nvSpPr>
            <p:spPr>
              <a:xfrm rot="10800000" flipH="1">
                <a:off x="8795925"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57" name="Google Shape;157;p18"/>
            <p:cNvGrpSpPr/>
            <p:nvPr/>
          </p:nvGrpSpPr>
          <p:grpSpPr>
            <a:xfrm>
              <a:off x="0" y="3429300"/>
              <a:ext cx="364500" cy="1714200"/>
              <a:chOff x="0" y="3429300"/>
              <a:chExt cx="364500" cy="1714200"/>
            </a:xfrm>
          </p:grpSpPr>
          <p:sp>
            <p:nvSpPr>
              <p:cNvPr id="158" name="Google Shape;158;p18"/>
              <p:cNvSpPr/>
              <p:nvPr/>
            </p:nvSpPr>
            <p:spPr>
              <a:xfrm rot="10800000" flipH="1">
                <a:off x="0" y="4286400"/>
                <a:ext cx="364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9" name="Google Shape;159;p18"/>
              <p:cNvSpPr/>
              <p:nvPr/>
            </p:nvSpPr>
            <p:spPr>
              <a:xfrm rot="10800000" flipH="1">
                <a:off x="0"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60" name="Google Shape;160;p18"/>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19"/>
          <p:cNvSpPr txBox="1">
            <a:spLocks noGrp="1"/>
          </p:cNvSpPr>
          <p:nvPr>
            <p:ph type="subTitle" idx="1"/>
          </p:nvPr>
        </p:nvSpPr>
        <p:spPr>
          <a:xfrm>
            <a:off x="71310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4" name="Google Shape;164;p19"/>
          <p:cNvSpPr txBox="1">
            <a:spLocks noGrp="1"/>
          </p:cNvSpPr>
          <p:nvPr>
            <p:ph type="subTitle" idx="2"/>
          </p:nvPr>
        </p:nvSpPr>
        <p:spPr>
          <a:xfrm>
            <a:off x="345525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5" name="Google Shape;165;p19"/>
          <p:cNvSpPr txBox="1">
            <a:spLocks noGrp="1"/>
          </p:cNvSpPr>
          <p:nvPr>
            <p:ph type="subTitle" idx="3"/>
          </p:nvPr>
        </p:nvSpPr>
        <p:spPr>
          <a:xfrm>
            <a:off x="71310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 name="Google Shape;166;p19"/>
          <p:cNvSpPr txBox="1">
            <a:spLocks noGrp="1"/>
          </p:cNvSpPr>
          <p:nvPr>
            <p:ph type="subTitle" idx="4"/>
          </p:nvPr>
        </p:nvSpPr>
        <p:spPr>
          <a:xfrm>
            <a:off x="345525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5"/>
          </p:nvPr>
        </p:nvSpPr>
        <p:spPr>
          <a:xfrm>
            <a:off x="619740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9"/>
          <p:cNvSpPr txBox="1">
            <a:spLocks noGrp="1"/>
          </p:cNvSpPr>
          <p:nvPr>
            <p:ph type="subTitle" idx="6"/>
          </p:nvPr>
        </p:nvSpPr>
        <p:spPr>
          <a:xfrm>
            <a:off x="619740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9"/>
          <p:cNvSpPr txBox="1">
            <a:spLocks noGrp="1"/>
          </p:cNvSpPr>
          <p:nvPr>
            <p:ph type="subTitle" idx="7"/>
          </p:nvPr>
        </p:nvSpPr>
        <p:spPr>
          <a:xfrm>
            <a:off x="713100" y="1307112"/>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0" name="Google Shape;170;p19"/>
          <p:cNvSpPr txBox="1">
            <a:spLocks noGrp="1"/>
          </p:cNvSpPr>
          <p:nvPr>
            <p:ph type="subTitle" idx="8"/>
          </p:nvPr>
        </p:nvSpPr>
        <p:spPr>
          <a:xfrm>
            <a:off x="3457650" y="130711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1" name="Google Shape;171;p19"/>
          <p:cNvSpPr txBox="1">
            <a:spLocks noGrp="1"/>
          </p:cNvSpPr>
          <p:nvPr>
            <p:ph type="subTitle" idx="9"/>
          </p:nvPr>
        </p:nvSpPr>
        <p:spPr>
          <a:xfrm>
            <a:off x="6199800" y="130711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2" name="Google Shape;172;p19"/>
          <p:cNvSpPr txBox="1">
            <a:spLocks noGrp="1"/>
          </p:cNvSpPr>
          <p:nvPr>
            <p:ph type="subTitle" idx="13"/>
          </p:nvPr>
        </p:nvSpPr>
        <p:spPr>
          <a:xfrm>
            <a:off x="713100" y="3034188"/>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3" name="Google Shape;173;p19"/>
          <p:cNvSpPr txBox="1">
            <a:spLocks noGrp="1"/>
          </p:cNvSpPr>
          <p:nvPr>
            <p:ph type="subTitle" idx="14"/>
          </p:nvPr>
        </p:nvSpPr>
        <p:spPr>
          <a:xfrm>
            <a:off x="3457650" y="3034193"/>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4" name="Google Shape;174;p19"/>
          <p:cNvSpPr txBox="1">
            <a:spLocks noGrp="1"/>
          </p:cNvSpPr>
          <p:nvPr>
            <p:ph type="subTitle" idx="15"/>
          </p:nvPr>
        </p:nvSpPr>
        <p:spPr>
          <a:xfrm>
            <a:off x="6199800" y="3034193"/>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75" name="Google Shape;175;p19"/>
          <p:cNvGrpSpPr/>
          <p:nvPr/>
        </p:nvGrpSpPr>
        <p:grpSpPr>
          <a:xfrm>
            <a:off x="0" y="4661988"/>
            <a:ext cx="9144000" cy="481513"/>
            <a:chOff x="0" y="4661988"/>
            <a:chExt cx="9144000" cy="481513"/>
          </a:xfrm>
        </p:grpSpPr>
        <p:sp>
          <p:nvSpPr>
            <p:cNvPr id="176" name="Google Shape;176;p19"/>
            <p:cNvSpPr/>
            <p:nvPr/>
          </p:nvSpPr>
          <p:spPr>
            <a:xfrm>
              <a:off x="0" y="49830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7" name="Google Shape;177;p19"/>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8" name="Google Shape;178;p19"/>
            <p:cNvSpPr/>
            <p:nvPr/>
          </p:nvSpPr>
          <p:spPr>
            <a:xfrm>
              <a:off x="0" y="4661988"/>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9" name="Google Shape;179;p19"/>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0"/>
        <p:cNvGrpSpPr/>
        <p:nvPr/>
      </p:nvGrpSpPr>
      <p:grpSpPr>
        <a:xfrm>
          <a:off x="0" y="0"/>
          <a:ext cx="0" cy="0"/>
          <a:chOff x="0" y="0"/>
          <a:chExt cx="0" cy="0"/>
        </a:xfrm>
      </p:grpSpPr>
      <p:sp>
        <p:nvSpPr>
          <p:cNvPr id="181" name="Google Shape;181;p20"/>
          <p:cNvSpPr txBox="1">
            <a:spLocks noGrp="1"/>
          </p:cNvSpPr>
          <p:nvPr>
            <p:ph type="title" hasCustomPrompt="1"/>
          </p:nvPr>
        </p:nvSpPr>
        <p:spPr>
          <a:xfrm>
            <a:off x="3287850" y="2064188"/>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2" name="Google Shape;182;p20"/>
          <p:cNvSpPr txBox="1">
            <a:spLocks noGrp="1"/>
          </p:cNvSpPr>
          <p:nvPr>
            <p:ph type="subTitle" idx="1"/>
          </p:nvPr>
        </p:nvSpPr>
        <p:spPr>
          <a:xfrm>
            <a:off x="3287850" y="2746902"/>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83" name="Google Shape;183;p20"/>
          <p:cNvSpPr txBox="1">
            <a:spLocks noGrp="1"/>
          </p:cNvSpPr>
          <p:nvPr>
            <p:ph type="title" idx="2" hasCustomPrompt="1"/>
          </p:nvPr>
        </p:nvSpPr>
        <p:spPr>
          <a:xfrm>
            <a:off x="3287850" y="915175"/>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4" name="Google Shape;184;p20"/>
          <p:cNvSpPr txBox="1">
            <a:spLocks noGrp="1"/>
          </p:cNvSpPr>
          <p:nvPr>
            <p:ph type="subTitle" idx="3"/>
          </p:nvPr>
        </p:nvSpPr>
        <p:spPr>
          <a:xfrm>
            <a:off x="3287850" y="1597879"/>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85" name="Google Shape;185;p20"/>
          <p:cNvSpPr txBox="1">
            <a:spLocks noGrp="1"/>
          </p:cNvSpPr>
          <p:nvPr>
            <p:ph type="title" idx="4" hasCustomPrompt="1"/>
          </p:nvPr>
        </p:nvSpPr>
        <p:spPr>
          <a:xfrm>
            <a:off x="3287850" y="3213200"/>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6" name="Google Shape;186;p20"/>
          <p:cNvSpPr txBox="1">
            <a:spLocks noGrp="1"/>
          </p:cNvSpPr>
          <p:nvPr>
            <p:ph type="subTitle" idx="5"/>
          </p:nvPr>
        </p:nvSpPr>
        <p:spPr>
          <a:xfrm>
            <a:off x="3287850" y="3895925"/>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187" name="Google Shape;187;p20"/>
          <p:cNvGrpSpPr/>
          <p:nvPr/>
        </p:nvGrpSpPr>
        <p:grpSpPr>
          <a:xfrm>
            <a:off x="3847050" y="378431"/>
            <a:ext cx="1449900" cy="4386056"/>
            <a:chOff x="3847050" y="378431"/>
            <a:chExt cx="1449900" cy="4386056"/>
          </a:xfrm>
        </p:grpSpPr>
        <p:sp>
          <p:nvSpPr>
            <p:cNvPr id="188" name="Google Shape;188;p20"/>
            <p:cNvSpPr/>
            <p:nvPr/>
          </p:nvSpPr>
          <p:spPr>
            <a:xfrm>
              <a:off x="3847050" y="378431"/>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9" name="Google Shape;189;p20"/>
            <p:cNvSpPr/>
            <p:nvPr/>
          </p:nvSpPr>
          <p:spPr>
            <a:xfrm>
              <a:off x="3847050" y="46039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858063" y="2350044"/>
            <a:ext cx="3572700" cy="1358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963434" y="924863"/>
            <a:ext cx="954000" cy="954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a:spLocks noGrp="1"/>
          </p:cNvSpPr>
          <p:nvPr>
            <p:ph type="pic" idx="3"/>
          </p:nvPr>
        </p:nvSpPr>
        <p:spPr>
          <a:xfrm>
            <a:off x="1322338" y="539500"/>
            <a:ext cx="2760600" cy="4064400"/>
          </a:xfrm>
          <a:prstGeom prst="rect">
            <a:avLst/>
          </a:prstGeom>
          <a:noFill/>
          <a:ln>
            <a:noFill/>
          </a:ln>
        </p:spPr>
      </p:sp>
      <p:grpSp>
        <p:nvGrpSpPr>
          <p:cNvPr id="15" name="Google Shape;15;p3"/>
          <p:cNvGrpSpPr/>
          <p:nvPr/>
        </p:nvGrpSpPr>
        <p:grpSpPr>
          <a:xfrm>
            <a:off x="335" y="2150"/>
            <a:ext cx="713300" cy="5139225"/>
            <a:chOff x="7468800" y="0"/>
            <a:chExt cx="1675200" cy="5139225"/>
          </a:xfrm>
        </p:grpSpPr>
        <p:sp>
          <p:nvSpPr>
            <p:cNvPr id="16" name="Google Shape;16;p3"/>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3"/>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3"/>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3"/>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3"/>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3"/>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3"/>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2" name="Google Shape;192;p21"/>
          <p:cNvGrpSpPr/>
          <p:nvPr/>
        </p:nvGrpSpPr>
        <p:grpSpPr>
          <a:xfrm>
            <a:off x="0" y="275063"/>
            <a:ext cx="9144000" cy="4868438"/>
            <a:chOff x="0" y="275063"/>
            <a:chExt cx="9144000" cy="4868438"/>
          </a:xfrm>
        </p:grpSpPr>
        <p:sp>
          <p:nvSpPr>
            <p:cNvPr id="193" name="Google Shape;193;p21"/>
            <p:cNvSpPr/>
            <p:nvPr/>
          </p:nvSpPr>
          <p:spPr>
            <a:xfrm>
              <a:off x="713225" y="2750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94" name="Google Shape;194;p21"/>
            <p:cNvGrpSpPr/>
            <p:nvPr/>
          </p:nvGrpSpPr>
          <p:grpSpPr>
            <a:xfrm>
              <a:off x="0" y="4822500"/>
              <a:ext cx="9144000" cy="321000"/>
              <a:chOff x="0" y="4822500"/>
              <a:chExt cx="9144000" cy="321000"/>
            </a:xfrm>
          </p:grpSpPr>
          <p:sp>
            <p:nvSpPr>
              <p:cNvPr id="195" name="Google Shape;195;p21"/>
              <p:cNvSpPr/>
              <p:nvPr/>
            </p:nvSpPr>
            <p:spPr>
              <a:xfrm>
                <a:off x="0" y="49830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6" name="Google Shape;196;p21"/>
              <p:cNvSpPr/>
              <p:nvPr/>
            </p:nvSpPr>
            <p:spPr>
              <a:xfrm>
                <a:off x="0" y="48225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97" name="Google Shape;197;p21"/>
          <p:cNvGrpSpPr/>
          <p:nvPr/>
        </p:nvGrpSpPr>
        <p:grpSpPr>
          <a:xfrm>
            <a:off x="8430775" y="0"/>
            <a:ext cx="713318" cy="857100"/>
            <a:chOff x="8430775" y="0"/>
            <a:chExt cx="713318" cy="857100"/>
          </a:xfrm>
        </p:grpSpPr>
        <p:sp>
          <p:nvSpPr>
            <p:cNvPr id="198" name="Google Shape;198;p21"/>
            <p:cNvSpPr/>
            <p:nvPr/>
          </p:nvSpPr>
          <p:spPr>
            <a:xfrm rot="10800000" flipH="1">
              <a:off x="8787393" y="0"/>
              <a:ext cx="356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9" name="Google Shape;199;p21"/>
            <p:cNvSpPr/>
            <p:nvPr/>
          </p:nvSpPr>
          <p:spPr>
            <a:xfrm rot="10800000" flipH="1">
              <a:off x="8430775" y="0"/>
              <a:ext cx="356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2" name="Google Shape;202;p22"/>
          <p:cNvGrpSpPr/>
          <p:nvPr/>
        </p:nvGrpSpPr>
        <p:grpSpPr>
          <a:xfrm>
            <a:off x="-100" y="3429300"/>
            <a:ext cx="1433325" cy="1714200"/>
            <a:chOff x="-100" y="3429300"/>
            <a:chExt cx="1433325" cy="1714200"/>
          </a:xfrm>
        </p:grpSpPr>
        <p:sp>
          <p:nvSpPr>
            <p:cNvPr id="203" name="Google Shape;203;p22"/>
            <p:cNvSpPr/>
            <p:nvPr/>
          </p:nvSpPr>
          <p:spPr>
            <a:xfrm>
              <a:off x="720125" y="42864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 name="Google Shape;204;p22"/>
            <p:cNvSpPr/>
            <p:nvPr/>
          </p:nvSpPr>
          <p:spPr>
            <a:xfrm>
              <a:off x="-100"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5" name="Google Shape;205;p22"/>
            <p:cNvSpPr/>
            <p:nvPr/>
          </p:nvSpPr>
          <p:spPr>
            <a:xfrm>
              <a:off x="-100" y="34293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06" name="Google Shape;206;p22"/>
          <p:cNvSpPr/>
          <p:nvPr/>
        </p:nvSpPr>
        <p:spPr>
          <a:xfrm>
            <a:off x="713000"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07"/>
        <p:cNvGrpSpPr/>
        <p:nvPr/>
      </p:nvGrpSpPr>
      <p:grpSpPr>
        <a:xfrm>
          <a:off x="0" y="0"/>
          <a:ext cx="0" cy="0"/>
          <a:chOff x="0" y="0"/>
          <a:chExt cx="0" cy="0"/>
        </a:xfrm>
      </p:grpSpPr>
      <p:sp>
        <p:nvSpPr>
          <p:cNvPr id="208" name="Google Shape;208;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9" name="Google Shape;209;p23"/>
          <p:cNvGrpSpPr/>
          <p:nvPr/>
        </p:nvGrpSpPr>
        <p:grpSpPr>
          <a:xfrm>
            <a:off x="0" y="0"/>
            <a:ext cx="9144000" cy="5160150"/>
            <a:chOff x="0" y="0"/>
            <a:chExt cx="9144000" cy="5160150"/>
          </a:xfrm>
        </p:grpSpPr>
        <p:grpSp>
          <p:nvGrpSpPr>
            <p:cNvPr id="210" name="Google Shape;210;p23"/>
            <p:cNvGrpSpPr/>
            <p:nvPr/>
          </p:nvGrpSpPr>
          <p:grpSpPr>
            <a:xfrm>
              <a:off x="0" y="3445950"/>
              <a:ext cx="568500" cy="1714200"/>
              <a:chOff x="0" y="3445950"/>
              <a:chExt cx="568500" cy="1714200"/>
            </a:xfrm>
          </p:grpSpPr>
          <p:sp>
            <p:nvSpPr>
              <p:cNvPr id="211" name="Google Shape;211;p23"/>
              <p:cNvSpPr/>
              <p:nvPr/>
            </p:nvSpPr>
            <p:spPr>
              <a:xfrm rot="10800000" flipH="1">
                <a:off x="0" y="4303050"/>
                <a:ext cx="568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2" name="Google Shape;212;p23"/>
              <p:cNvSpPr/>
              <p:nvPr/>
            </p:nvSpPr>
            <p:spPr>
              <a:xfrm rot="10800000" flipH="1">
                <a:off x="0" y="3445950"/>
                <a:ext cx="568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13" name="Google Shape;213;p23"/>
            <p:cNvGrpSpPr/>
            <p:nvPr/>
          </p:nvGrpSpPr>
          <p:grpSpPr>
            <a:xfrm>
              <a:off x="8575500" y="0"/>
              <a:ext cx="568500" cy="5160150"/>
              <a:chOff x="8575500" y="0"/>
              <a:chExt cx="568500" cy="5160150"/>
            </a:xfrm>
          </p:grpSpPr>
          <p:sp>
            <p:nvSpPr>
              <p:cNvPr id="214" name="Google Shape;214;p23"/>
              <p:cNvSpPr/>
              <p:nvPr/>
            </p:nvSpPr>
            <p:spPr>
              <a:xfrm rot="10800000" flipH="1">
                <a:off x="8575500" y="4303050"/>
                <a:ext cx="568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5" name="Google Shape;215;p23"/>
              <p:cNvSpPr/>
              <p:nvPr/>
            </p:nvSpPr>
            <p:spPr>
              <a:xfrm rot="10800000" flipH="1">
                <a:off x="8575500" y="3445950"/>
                <a:ext cx="568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6" name="Google Shape;216;p23"/>
              <p:cNvSpPr/>
              <p:nvPr/>
            </p:nvSpPr>
            <p:spPr>
              <a:xfrm rot="10800000" flipH="1">
                <a:off x="8575500" y="0"/>
                <a:ext cx="568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217" name="Google Shape;217;p23"/>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0" name="Google Shape;220;p24"/>
          <p:cNvGrpSpPr/>
          <p:nvPr/>
        </p:nvGrpSpPr>
        <p:grpSpPr>
          <a:xfrm>
            <a:off x="0" y="0"/>
            <a:ext cx="9145075" cy="5143500"/>
            <a:chOff x="0" y="0"/>
            <a:chExt cx="9145075" cy="5143500"/>
          </a:xfrm>
        </p:grpSpPr>
        <p:sp>
          <p:nvSpPr>
            <p:cNvPr id="221" name="Google Shape;221;p24"/>
            <p:cNvSpPr/>
            <p:nvPr/>
          </p:nvSpPr>
          <p:spPr>
            <a:xfrm rot="10800000" flipH="1">
              <a:off x="0" y="4286400"/>
              <a:ext cx="7143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2" name="Google Shape;222;p24"/>
            <p:cNvSpPr/>
            <p:nvPr/>
          </p:nvSpPr>
          <p:spPr>
            <a:xfrm rot="10800000" flipH="1">
              <a:off x="0" y="3429300"/>
              <a:ext cx="7143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3" name="Google Shape;223;p24"/>
            <p:cNvSpPr/>
            <p:nvPr/>
          </p:nvSpPr>
          <p:spPr>
            <a:xfrm rot="10800000" flipH="1">
              <a:off x="0" y="2572200"/>
              <a:ext cx="7143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4" name="Google Shape;224;p24"/>
            <p:cNvSpPr/>
            <p:nvPr/>
          </p:nvSpPr>
          <p:spPr>
            <a:xfrm rot="10800000" flipH="1">
              <a:off x="8430775" y="0"/>
              <a:ext cx="7143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 name="Google Shape;225;p24"/>
            <p:cNvSpPr/>
            <p:nvPr/>
          </p:nvSpPr>
          <p:spPr>
            <a:xfrm rot="10800000" flipH="1">
              <a:off x="8430775" y="4286400"/>
              <a:ext cx="7143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26" name="Google Shape;226;p24"/>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9" name="Google Shape;229;p25"/>
          <p:cNvGrpSpPr/>
          <p:nvPr/>
        </p:nvGrpSpPr>
        <p:grpSpPr>
          <a:xfrm>
            <a:off x="0" y="0"/>
            <a:ext cx="9143875" cy="5143500"/>
            <a:chOff x="0" y="0"/>
            <a:chExt cx="9143875" cy="5143500"/>
          </a:xfrm>
        </p:grpSpPr>
        <p:sp>
          <p:nvSpPr>
            <p:cNvPr id="230" name="Google Shape;230;p25"/>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 name="Google Shape;231;p25"/>
            <p:cNvSpPr/>
            <p:nvPr/>
          </p:nvSpPr>
          <p:spPr>
            <a:xfrm rot="10800000" flipH="1">
              <a:off x="0"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2" name="Google Shape;232;p25"/>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3" name="Google Shape;233;p25"/>
            <p:cNvSpPr/>
            <p:nvPr/>
          </p:nvSpPr>
          <p:spPr>
            <a:xfrm rot="10800000" flipH="1">
              <a:off x="8430775" y="8571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4" name="Google Shape;234;p25"/>
            <p:cNvSpPr/>
            <p:nvPr/>
          </p:nvSpPr>
          <p:spPr>
            <a:xfrm>
              <a:off x="8430775" y="1714200"/>
              <a:ext cx="7131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35" name="Google Shape;235;p25"/>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38" name="Google Shape;238;p26"/>
          <p:cNvGrpSpPr/>
          <p:nvPr/>
        </p:nvGrpSpPr>
        <p:grpSpPr>
          <a:xfrm>
            <a:off x="0" y="3275875"/>
            <a:ext cx="9144000" cy="1863925"/>
            <a:chOff x="0" y="3275875"/>
            <a:chExt cx="9144000" cy="1863925"/>
          </a:xfrm>
        </p:grpSpPr>
        <p:sp>
          <p:nvSpPr>
            <p:cNvPr id="239" name="Google Shape;239;p26"/>
            <p:cNvSpPr/>
            <p:nvPr/>
          </p:nvSpPr>
          <p:spPr>
            <a:xfrm rot="10800000" flipH="1">
              <a:off x="0" y="4282700"/>
              <a:ext cx="7083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40" name="Google Shape;240;p26"/>
            <p:cNvGrpSpPr/>
            <p:nvPr/>
          </p:nvGrpSpPr>
          <p:grpSpPr>
            <a:xfrm>
              <a:off x="8435700" y="3275875"/>
              <a:ext cx="708300" cy="1863925"/>
              <a:chOff x="8435700" y="3275875"/>
              <a:chExt cx="708300" cy="1863925"/>
            </a:xfrm>
          </p:grpSpPr>
          <p:sp>
            <p:nvSpPr>
              <p:cNvPr id="241" name="Google Shape;241;p26"/>
              <p:cNvSpPr/>
              <p:nvPr/>
            </p:nvSpPr>
            <p:spPr>
              <a:xfrm>
                <a:off x="8435700" y="3275875"/>
                <a:ext cx="7083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2" name="Google Shape;242;p26"/>
              <p:cNvSpPr/>
              <p:nvPr/>
            </p:nvSpPr>
            <p:spPr>
              <a:xfrm rot="10800000" flipH="1">
                <a:off x="8435700" y="4282700"/>
                <a:ext cx="7083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 name="Google Shape;243;p26"/>
              <p:cNvSpPr/>
              <p:nvPr/>
            </p:nvSpPr>
            <p:spPr>
              <a:xfrm rot="10800000" flipH="1">
                <a:off x="8435700" y="3436375"/>
                <a:ext cx="7083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44" name="Google Shape;244;p26"/>
            <p:cNvSpPr/>
            <p:nvPr/>
          </p:nvSpPr>
          <p:spPr>
            <a:xfrm>
              <a:off x="0" y="4132975"/>
              <a:ext cx="7083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45" name="Google Shape;245;p26"/>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46"/>
        <p:cNvGrpSpPr/>
        <p:nvPr/>
      </p:nvGrpSpPr>
      <p:grpSpPr>
        <a:xfrm>
          <a:off x="0" y="0"/>
          <a:ext cx="0" cy="0"/>
          <a:chOff x="0" y="0"/>
          <a:chExt cx="0" cy="0"/>
        </a:xfrm>
      </p:grpSpPr>
      <p:sp>
        <p:nvSpPr>
          <p:cNvPr id="247" name="Google Shape;247;p27"/>
          <p:cNvSpPr txBox="1">
            <a:spLocks noGrp="1"/>
          </p:cNvSpPr>
          <p:nvPr>
            <p:ph type="title"/>
          </p:nvPr>
        </p:nvSpPr>
        <p:spPr>
          <a:xfrm>
            <a:off x="4253750" y="769400"/>
            <a:ext cx="36840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8" name="Google Shape;248;p27"/>
          <p:cNvSpPr txBox="1">
            <a:spLocks noGrp="1"/>
          </p:cNvSpPr>
          <p:nvPr>
            <p:ph type="subTitle" idx="1"/>
          </p:nvPr>
        </p:nvSpPr>
        <p:spPr>
          <a:xfrm>
            <a:off x="4253750" y="1859617"/>
            <a:ext cx="3684000" cy="12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 name="Google Shape;249;p27"/>
          <p:cNvSpPr txBox="1"/>
          <p:nvPr/>
        </p:nvSpPr>
        <p:spPr>
          <a:xfrm>
            <a:off x="4253760" y="3320333"/>
            <a:ext cx="3684000" cy="76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Raleway Medium"/>
                <a:ea typeface="Raleway Medium"/>
                <a:cs typeface="Raleway Medium"/>
                <a:sym typeface="Raleway Medium"/>
              </a:rPr>
              <a:t>CREDITS: This presentation template was created by </a:t>
            </a:r>
            <a:r>
              <a:rPr lang="en" sz="1200" b="1" u="sng">
                <a:solidFill>
                  <a:schemeClr val="hlink"/>
                </a:solidFill>
                <a:latin typeface="Raleway"/>
                <a:ea typeface="Raleway"/>
                <a:cs typeface="Raleway"/>
                <a:sym typeface="Raleway"/>
                <a:hlinkClick r:id="rId2"/>
              </a:rPr>
              <a:t>Slidesgo</a:t>
            </a:r>
            <a:r>
              <a:rPr lang="en" sz="1200">
                <a:solidFill>
                  <a:schemeClr val="dk1"/>
                </a:solidFill>
                <a:latin typeface="Raleway Medium"/>
                <a:ea typeface="Raleway Medium"/>
                <a:cs typeface="Raleway Medium"/>
                <a:sym typeface="Raleway Medium"/>
              </a:rPr>
              <a:t>, and includes icons by </a:t>
            </a:r>
            <a:r>
              <a:rPr lang="en" sz="1200" b="1" u="sng">
                <a:solidFill>
                  <a:schemeClr val="dk1"/>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dk1"/>
                </a:solidFill>
                <a:latin typeface="Raleway Medium"/>
                <a:ea typeface="Raleway Medium"/>
                <a:cs typeface="Raleway Medium"/>
                <a:sym typeface="Raleway Medium"/>
              </a:rPr>
              <a:t>, and infographics &amp; images by </a:t>
            </a:r>
            <a:r>
              <a:rPr lang="en" sz="1200" b="1" u="sng">
                <a:solidFill>
                  <a:schemeClr val="dk1"/>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Raleway Medium"/>
                <a:ea typeface="Raleway Medium"/>
                <a:cs typeface="Raleway Medium"/>
                <a:sym typeface="Raleway Medium"/>
              </a:rPr>
              <a:t> </a:t>
            </a:r>
            <a:endParaRPr sz="1200" u="sng">
              <a:solidFill>
                <a:schemeClr val="dk1"/>
              </a:solidFill>
              <a:latin typeface="Raleway Medium"/>
              <a:ea typeface="Raleway Medium"/>
              <a:cs typeface="Raleway Medium"/>
              <a:sym typeface="Raleway Medium"/>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0"/>
        <p:cNvGrpSpPr/>
        <p:nvPr/>
      </p:nvGrpSpPr>
      <p:grpSpPr>
        <a:xfrm>
          <a:off x="0" y="0"/>
          <a:ext cx="0" cy="0"/>
          <a:chOff x="0" y="0"/>
          <a:chExt cx="0" cy="0"/>
        </a:xfrm>
      </p:grpSpPr>
      <p:grpSp>
        <p:nvGrpSpPr>
          <p:cNvPr id="251" name="Google Shape;251;p28"/>
          <p:cNvGrpSpPr/>
          <p:nvPr/>
        </p:nvGrpSpPr>
        <p:grpSpPr>
          <a:xfrm>
            <a:off x="335" y="2150"/>
            <a:ext cx="713300" cy="5139225"/>
            <a:chOff x="7468800" y="0"/>
            <a:chExt cx="1675200" cy="5139225"/>
          </a:xfrm>
        </p:grpSpPr>
        <p:sp>
          <p:nvSpPr>
            <p:cNvPr id="252" name="Google Shape;252;p28"/>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3" name="Google Shape;253;p28"/>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4" name="Google Shape;254;p28"/>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5" name="Google Shape;255;p28"/>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 name="Google Shape;256;p28"/>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7" name="Google Shape;257;p28"/>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8" name="Google Shape;258;p28"/>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9"/>
        <p:cNvGrpSpPr/>
        <p:nvPr/>
      </p:nvGrpSpPr>
      <p:grpSpPr>
        <a:xfrm>
          <a:off x="0" y="0"/>
          <a:ext cx="0" cy="0"/>
          <a:chOff x="0" y="0"/>
          <a:chExt cx="0" cy="0"/>
        </a:xfrm>
      </p:grpSpPr>
      <p:grpSp>
        <p:nvGrpSpPr>
          <p:cNvPr id="260" name="Google Shape;260;p29"/>
          <p:cNvGrpSpPr/>
          <p:nvPr/>
        </p:nvGrpSpPr>
        <p:grpSpPr>
          <a:xfrm>
            <a:off x="0" y="0"/>
            <a:ext cx="9143875" cy="5143500"/>
            <a:chOff x="0" y="0"/>
            <a:chExt cx="9143875" cy="5143500"/>
          </a:xfrm>
        </p:grpSpPr>
        <p:sp>
          <p:nvSpPr>
            <p:cNvPr id="261" name="Google Shape;261;p29"/>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2" name="Google Shape;262;p29"/>
            <p:cNvSpPr/>
            <p:nvPr/>
          </p:nvSpPr>
          <p:spPr>
            <a:xfrm rot="10800000" flipH="1">
              <a:off x="0"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3" name="Google Shape;263;p29"/>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4" name="Google Shape;264;p29"/>
            <p:cNvSpPr/>
            <p:nvPr/>
          </p:nvSpPr>
          <p:spPr>
            <a:xfrm rot="10800000" flipH="1">
              <a:off x="8430775" y="8571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5" name="Google Shape;265;p29"/>
            <p:cNvSpPr/>
            <p:nvPr/>
          </p:nvSpPr>
          <p:spPr>
            <a:xfrm>
              <a:off x="8430775" y="1714200"/>
              <a:ext cx="7131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66" name="Google Shape;266;p29"/>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1350150"/>
            <a:ext cx="2776200" cy="1119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25" y="2469150"/>
            <a:ext cx="2776200" cy="1324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aleway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1"/>
        <p:cNvGrpSpPr/>
        <p:nvPr/>
      </p:nvGrpSpPr>
      <p:grpSpPr>
        <a:xfrm>
          <a:off x="0" y="0"/>
          <a:ext cx="0" cy="0"/>
          <a:chOff x="0" y="0"/>
          <a:chExt cx="0" cy="0"/>
        </a:xfrm>
      </p:grpSpPr>
      <p:sp>
        <p:nvSpPr>
          <p:cNvPr id="272" name="Google Shape;272;p3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Google Shape;28;p5"/>
          <p:cNvSpPr txBox="1">
            <a:spLocks noGrp="1"/>
          </p:cNvSpPr>
          <p:nvPr>
            <p:ph type="subTitle" idx="1"/>
          </p:nvPr>
        </p:nvSpPr>
        <p:spPr>
          <a:xfrm>
            <a:off x="1628225" y="3279925"/>
            <a:ext cx="6267600" cy="7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2"/>
          </p:nvPr>
        </p:nvSpPr>
        <p:spPr>
          <a:xfrm>
            <a:off x="1628225" y="1845299"/>
            <a:ext cx="6267600" cy="7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3"/>
          </p:nvPr>
        </p:nvSpPr>
        <p:spPr>
          <a:xfrm>
            <a:off x="1628225" y="1588175"/>
            <a:ext cx="6267600" cy="35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 name="Google Shape;31;p5"/>
          <p:cNvSpPr txBox="1">
            <a:spLocks noGrp="1"/>
          </p:cNvSpPr>
          <p:nvPr>
            <p:ph type="subTitle" idx="4"/>
          </p:nvPr>
        </p:nvSpPr>
        <p:spPr>
          <a:xfrm>
            <a:off x="1628225" y="3022850"/>
            <a:ext cx="6267600" cy="35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 name="Google Shape;32;p5"/>
          <p:cNvGrpSpPr/>
          <p:nvPr/>
        </p:nvGrpSpPr>
        <p:grpSpPr>
          <a:xfrm>
            <a:off x="0" y="4661988"/>
            <a:ext cx="9144000" cy="481513"/>
            <a:chOff x="0" y="4661988"/>
            <a:chExt cx="9144000" cy="481513"/>
          </a:xfrm>
        </p:grpSpPr>
        <p:sp>
          <p:nvSpPr>
            <p:cNvPr id="33" name="Google Shape;33;p5"/>
            <p:cNvSpPr/>
            <p:nvPr/>
          </p:nvSpPr>
          <p:spPr>
            <a:xfrm>
              <a:off x="0" y="4983000"/>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 name="Google Shape;34;p5"/>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5"/>
            <p:cNvSpPr/>
            <p:nvPr/>
          </p:nvSpPr>
          <p:spPr>
            <a:xfrm>
              <a:off x="0" y="4661988"/>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6" name="Google Shape;36;p5"/>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9" name="Google Shape;39;p6"/>
          <p:cNvGrpSpPr/>
          <p:nvPr/>
        </p:nvGrpSpPr>
        <p:grpSpPr>
          <a:xfrm>
            <a:off x="0" y="3429300"/>
            <a:ext cx="9141475" cy="1714200"/>
            <a:chOff x="0" y="3429300"/>
            <a:chExt cx="9141475" cy="1714200"/>
          </a:xfrm>
        </p:grpSpPr>
        <p:sp>
          <p:nvSpPr>
            <p:cNvPr id="40" name="Google Shape;40;p6"/>
            <p:cNvSpPr/>
            <p:nvPr/>
          </p:nvSpPr>
          <p:spPr>
            <a:xfrm rot="10800000" flipH="1">
              <a:off x="0" y="4286400"/>
              <a:ext cx="710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 name="Google Shape;41;p6"/>
            <p:cNvSpPr/>
            <p:nvPr/>
          </p:nvSpPr>
          <p:spPr>
            <a:xfrm rot="10800000" flipH="1">
              <a:off x="0" y="3429300"/>
              <a:ext cx="710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 name="Google Shape;42;p6"/>
            <p:cNvSpPr/>
            <p:nvPr/>
          </p:nvSpPr>
          <p:spPr>
            <a:xfrm rot="10800000" flipH="1">
              <a:off x="8430775" y="4286400"/>
              <a:ext cx="710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 name="Google Shape;43;p6"/>
            <p:cNvSpPr/>
            <p:nvPr/>
          </p:nvSpPr>
          <p:spPr>
            <a:xfrm>
              <a:off x="8430775" y="4125900"/>
              <a:ext cx="710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4" name="Google Shape;44;p6"/>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713225" y="845825"/>
            <a:ext cx="42948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subTitle" idx="1"/>
          </p:nvPr>
        </p:nvSpPr>
        <p:spPr>
          <a:xfrm>
            <a:off x="713225" y="214107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48" name="Google Shape;48;p7"/>
          <p:cNvSpPr>
            <a:spLocks noGrp="1"/>
          </p:cNvSpPr>
          <p:nvPr>
            <p:ph type="pic" idx="2"/>
          </p:nvPr>
        </p:nvSpPr>
        <p:spPr>
          <a:xfrm>
            <a:off x="5479825" y="539500"/>
            <a:ext cx="2950800" cy="4064400"/>
          </a:xfrm>
          <a:prstGeom prst="rect">
            <a:avLst/>
          </a:prstGeom>
          <a:noFill/>
          <a:ln>
            <a:noFill/>
          </a:ln>
        </p:spPr>
      </p:sp>
      <p:grpSp>
        <p:nvGrpSpPr>
          <p:cNvPr id="49" name="Google Shape;49;p7"/>
          <p:cNvGrpSpPr/>
          <p:nvPr/>
        </p:nvGrpSpPr>
        <p:grpSpPr>
          <a:xfrm>
            <a:off x="7717675" y="3429300"/>
            <a:ext cx="1426200" cy="1714200"/>
            <a:chOff x="7717675" y="3429300"/>
            <a:chExt cx="1426200" cy="1714200"/>
          </a:xfrm>
        </p:grpSpPr>
        <p:sp>
          <p:nvSpPr>
            <p:cNvPr id="50" name="Google Shape;50;p7"/>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51;p7"/>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52;p7"/>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3" name="Google Shape;53;p7"/>
          <p:cNvSpPr/>
          <p:nvPr/>
        </p:nvSpPr>
        <p:spPr>
          <a:xfrm>
            <a:off x="713225" y="5394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6" name="Google Shape;56;p8"/>
          <p:cNvGrpSpPr/>
          <p:nvPr/>
        </p:nvGrpSpPr>
        <p:grpSpPr>
          <a:xfrm>
            <a:off x="8424000" y="-4125"/>
            <a:ext cx="720300" cy="5143600"/>
            <a:chOff x="8424000" y="-4125"/>
            <a:chExt cx="720300" cy="5143600"/>
          </a:xfrm>
        </p:grpSpPr>
        <p:grpSp>
          <p:nvGrpSpPr>
            <p:cNvPr id="57" name="Google Shape;57;p8"/>
            <p:cNvGrpSpPr/>
            <p:nvPr/>
          </p:nvGrpSpPr>
          <p:grpSpPr>
            <a:xfrm>
              <a:off x="8584500" y="-4125"/>
              <a:ext cx="559800" cy="5143600"/>
              <a:chOff x="8584500" y="-4125"/>
              <a:chExt cx="559800" cy="5143600"/>
            </a:xfrm>
          </p:grpSpPr>
          <p:sp>
            <p:nvSpPr>
              <p:cNvPr id="58" name="Google Shape;58;p8"/>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 name="Google Shape;59;p8"/>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8"/>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1" name="Google Shape;61;p8"/>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2" name="Google Shape;62;p8"/>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5" name="Google Shape;6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6" name="Google Shape;66;p9"/>
          <p:cNvGrpSpPr/>
          <p:nvPr/>
        </p:nvGrpSpPr>
        <p:grpSpPr>
          <a:xfrm>
            <a:off x="7717675" y="3429300"/>
            <a:ext cx="1426200" cy="1714200"/>
            <a:chOff x="7717675" y="3429300"/>
            <a:chExt cx="1426200" cy="1714200"/>
          </a:xfrm>
        </p:grpSpPr>
        <p:sp>
          <p:nvSpPr>
            <p:cNvPr id="67" name="Google Shape;67;p9"/>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9"/>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9"/>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70" name="Google Shape;70;p9"/>
          <p:cNvSpPr/>
          <p:nvPr/>
        </p:nvSpPr>
        <p:spPr>
          <a:xfrm>
            <a:off x="713225" y="5394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a:spLocks noGrp="1"/>
          </p:cNvSpPr>
          <p:nvPr>
            <p:ph type="pic" idx="2"/>
          </p:nvPr>
        </p:nvSpPr>
        <p:spPr>
          <a:xfrm>
            <a:off x="0" y="0"/>
            <a:ext cx="9144000" cy="5143500"/>
          </a:xfrm>
          <a:prstGeom prst="rect">
            <a:avLst/>
          </a:prstGeom>
          <a:noFill/>
          <a:ln>
            <a:noFill/>
          </a:ln>
        </p:spPr>
      </p:sp>
      <p:sp>
        <p:nvSpPr>
          <p:cNvPr id="73" name="Google Shape;73;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1pPr>
            <a:lvl2pPr lvl="1"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2pPr>
            <a:lvl3pPr lvl="2"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3pPr>
            <a:lvl4pPr lvl="3"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4pPr>
            <a:lvl5pPr lvl="4"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5pPr>
            <a:lvl6pPr lvl="5"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6pPr>
            <a:lvl7pPr lvl="6"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7pPr>
            <a:lvl8pPr lvl="7"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8pPr>
            <a:lvl9pPr lvl="8"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1pPr>
            <a:lvl2pPr marL="914400" lvl="1"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2pPr>
            <a:lvl3pPr marL="1371600" lvl="2"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3pPr>
            <a:lvl4pPr marL="1828800" lvl="3"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4pPr>
            <a:lvl5pPr marL="2286000" lvl="4"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5pPr>
            <a:lvl6pPr marL="2743200" lvl="5"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6pPr>
            <a:lvl7pPr marL="3200400" lvl="6"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7pPr>
            <a:lvl8pPr marL="3657600" lvl="7"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8pPr>
            <a:lvl9pPr marL="4114800" lvl="8"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9" name="Google Shape;269;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33"/>
          <p:cNvGrpSpPr/>
          <p:nvPr/>
        </p:nvGrpSpPr>
        <p:grpSpPr>
          <a:xfrm>
            <a:off x="7468800" y="2138"/>
            <a:ext cx="1675200" cy="5139225"/>
            <a:chOff x="7468800" y="0"/>
            <a:chExt cx="1675200" cy="5139225"/>
          </a:xfrm>
        </p:grpSpPr>
        <p:grpSp>
          <p:nvGrpSpPr>
            <p:cNvPr id="278" name="Google Shape;278;p33"/>
            <p:cNvGrpSpPr/>
            <p:nvPr/>
          </p:nvGrpSpPr>
          <p:grpSpPr>
            <a:xfrm>
              <a:off x="7468800" y="0"/>
              <a:ext cx="1675200" cy="5139225"/>
              <a:chOff x="7468800" y="0"/>
              <a:chExt cx="1675200" cy="5139225"/>
            </a:xfrm>
          </p:grpSpPr>
          <p:sp>
            <p:nvSpPr>
              <p:cNvPr id="279" name="Google Shape;279;p33"/>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 name="Google Shape;280;p33"/>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1" name="Google Shape;281;p33"/>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2" name="Google Shape;282;p33"/>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 name="Google Shape;283;p33"/>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 name="Google Shape;284;p33"/>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85" name="Google Shape;285;p33"/>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p:txBody>
        </p:sp>
      </p:grpSp>
      <p:sp>
        <p:nvSpPr>
          <p:cNvPr id="286" name="Google Shape;286;p33"/>
          <p:cNvSpPr txBox="1">
            <a:spLocks noGrp="1"/>
          </p:cNvSpPr>
          <p:nvPr>
            <p:ph type="ctrTitle"/>
          </p:nvPr>
        </p:nvSpPr>
        <p:spPr>
          <a:xfrm>
            <a:off x="567075" y="933525"/>
            <a:ext cx="6651600" cy="19677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1200"/>
              </a:spcAft>
              <a:buNone/>
            </a:pPr>
            <a:r>
              <a:rPr lang="en" sz="2800"/>
              <a:t>Boosting AI Performance with GPUs, TPUs, and Emerging Hardware Paradigms</a:t>
            </a:r>
            <a:endParaRPr sz="2800"/>
          </a:p>
        </p:txBody>
      </p:sp>
      <p:sp>
        <p:nvSpPr>
          <p:cNvPr id="287" name="Google Shape;287;p33"/>
          <p:cNvSpPr txBox="1">
            <a:spLocks noGrp="1"/>
          </p:cNvSpPr>
          <p:nvPr>
            <p:ph type="subTitle" idx="1"/>
          </p:nvPr>
        </p:nvSpPr>
        <p:spPr>
          <a:xfrm>
            <a:off x="713225" y="2901225"/>
            <a:ext cx="3926400" cy="4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Sai Anoushka K</a:t>
            </a:r>
            <a:endParaRPr/>
          </a:p>
        </p:txBody>
      </p:sp>
      <p:sp>
        <p:nvSpPr>
          <p:cNvPr id="288" name="Google Shape;288;p33"/>
          <p:cNvSpPr/>
          <p:nvPr/>
        </p:nvSpPr>
        <p:spPr>
          <a:xfrm>
            <a:off x="713225" y="77301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2"/>
          <p:cNvSpPr txBox="1">
            <a:spLocks noGrp="1"/>
          </p:cNvSpPr>
          <p:nvPr>
            <p:ph type="title"/>
          </p:nvPr>
        </p:nvSpPr>
        <p:spPr>
          <a:xfrm>
            <a:off x="720000" y="282500"/>
            <a:ext cx="7704000" cy="800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700"/>
              <a:t>GPU vs. TPU: Performance Trade-offs</a:t>
            </a:r>
            <a:endParaRPr sz="2700"/>
          </a:p>
          <a:p>
            <a:pPr marL="0" lvl="0" indent="0" algn="l" rtl="0">
              <a:spcBef>
                <a:spcPts val="1200"/>
              </a:spcBef>
              <a:spcAft>
                <a:spcPts val="0"/>
              </a:spcAft>
              <a:buNone/>
            </a:pPr>
            <a:endParaRPr sz="2700"/>
          </a:p>
        </p:txBody>
      </p:sp>
      <p:sp>
        <p:nvSpPr>
          <p:cNvPr id="346" name="Google Shape;346;p42"/>
          <p:cNvSpPr txBox="1"/>
          <p:nvPr/>
        </p:nvSpPr>
        <p:spPr>
          <a:xfrm>
            <a:off x="461700" y="846000"/>
            <a:ext cx="4194600" cy="42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t>Dataset and Task:</a:t>
            </a:r>
            <a:endParaRPr b="1"/>
          </a:p>
          <a:p>
            <a:pPr marL="457200" lvl="0" indent="-317500" algn="l" rtl="0">
              <a:lnSpc>
                <a:spcPct val="115000"/>
              </a:lnSpc>
              <a:spcBef>
                <a:spcPts val="1200"/>
              </a:spcBef>
              <a:spcAft>
                <a:spcPts val="0"/>
              </a:spcAft>
              <a:buSzPts val="1400"/>
              <a:buChar char="●"/>
            </a:pPr>
            <a:r>
              <a:rPr lang="en"/>
              <a:t>Used the MNIST dataset (handwritten digits).</a:t>
            </a:r>
            <a:endParaRPr/>
          </a:p>
          <a:p>
            <a:pPr marL="457200" lvl="0" indent="-317500" algn="l" rtl="0">
              <a:lnSpc>
                <a:spcPct val="115000"/>
              </a:lnSpc>
              <a:spcBef>
                <a:spcPts val="0"/>
              </a:spcBef>
              <a:spcAft>
                <a:spcPts val="0"/>
              </a:spcAft>
              <a:buSzPts val="1400"/>
              <a:buChar char="●"/>
            </a:pPr>
            <a:r>
              <a:rPr lang="en"/>
              <a:t>Task: Classify digits (0-9) using a Convolutional Neural Network (CNN).</a:t>
            </a:r>
            <a:endParaRPr/>
          </a:p>
          <a:p>
            <a:pPr marL="0" lvl="0" indent="0" algn="l" rtl="0">
              <a:lnSpc>
                <a:spcPct val="115000"/>
              </a:lnSpc>
              <a:spcBef>
                <a:spcPts val="1200"/>
              </a:spcBef>
              <a:spcAft>
                <a:spcPts val="0"/>
              </a:spcAft>
              <a:buNone/>
            </a:pPr>
            <a:r>
              <a:rPr lang="en" b="1"/>
              <a:t>Model and Architecture:</a:t>
            </a:r>
            <a:endParaRPr b="1"/>
          </a:p>
          <a:p>
            <a:pPr marL="457200" lvl="0" indent="-317500" algn="l" rtl="0">
              <a:lnSpc>
                <a:spcPct val="115000"/>
              </a:lnSpc>
              <a:spcBef>
                <a:spcPts val="1200"/>
              </a:spcBef>
              <a:spcAft>
                <a:spcPts val="0"/>
              </a:spcAft>
              <a:buSzPts val="1400"/>
              <a:buChar char="●"/>
            </a:pPr>
            <a:r>
              <a:rPr lang="en"/>
              <a:t>CNN with 2 convolutional layers, max-pooling, dropout, and dense layers.</a:t>
            </a:r>
            <a:endParaRPr/>
          </a:p>
          <a:p>
            <a:pPr marL="457200" lvl="0" indent="-317500" algn="l" rtl="0">
              <a:lnSpc>
                <a:spcPct val="115000"/>
              </a:lnSpc>
              <a:spcBef>
                <a:spcPts val="0"/>
              </a:spcBef>
              <a:spcAft>
                <a:spcPts val="0"/>
              </a:spcAft>
              <a:buSzPts val="1400"/>
              <a:buChar char="●"/>
            </a:pPr>
            <a:r>
              <a:rPr lang="en"/>
              <a:t>Simple yet effective for evaluating performance.</a:t>
            </a:r>
            <a:endParaRPr/>
          </a:p>
          <a:p>
            <a:pPr marL="0" lvl="0" indent="0" algn="l" rtl="0">
              <a:lnSpc>
                <a:spcPct val="115000"/>
              </a:lnSpc>
              <a:spcBef>
                <a:spcPts val="1200"/>
              </a:spcBef>
              <a:spcAft>
                <a:spcPts val="0"/>
              </a:spcAft>
              <a:buNone/>
            </a:pPr>
            <a:r>
              <a:rPr lang="en" b="1"/>
              <a:t>Comparison Metrics:</a:t>
            </a:r>
            <a:endParaRPr b="1"/>
          </a:p>
          <a:p>
            <a:pPr marL="457200" lvl="0" indent="-317500" algn="l" rtl="0">
              <a:lnSpc>
                <a:spcPct val="115000"/>
              </a:lnSpc>
              <a:spcBef>
                <a:spcPts val="1200"/>
              </a:spcBef>
              <a:spcAft>
                <a:spcPts val="0"/>
              </a:spcAft>
              <a:buSzPts val="1400"/>
              <a:buChar char="●"/>
            </a:pPr>
            <a:r>
              <a:rPr lang="en"/>
              <a:t>Measured Epoch Time and Step Time for Batch Size = 1024.</a:t>
            </a:r>
            <a:endParaRPr/>
          </a:p>
          <a:p>
            <a:pPr marL="914400" lvl="0" indent="0" algn="l" rtl="0">
              <a:lnSpc>
                <a:spcPct val="115000"/>
              </a:lnSpc>
              <a:spcBef>
                <a:spcPts val="1200"/>
              </a:spcBef>
              <a:spcAft>
                <a:spcPts val="1200"/>
              </a:spcAft>
              <a:buNone/>
            </a:pPr>
            <a:endParaRPr/>
          </a:p>
        </p:txBody>
      </p:sp>
      <p:pic>
        <p:nvPicPr>
          <p:cNvPr id="347" name="Google Shape;347;p42"/>
          <p:cNvPicPr preferRelativeResize="0"/>
          <p:nvPr/>
        </p:nvPicPr>
        <p:blipFill>
          <a:blip r:embed="rId3">
            <a:alphaModFix/>
          </a:blip>
          <a:stretch>
            <a:fillRect/>
          </a:stretch>
        </p:blipFill>
        <p:spPr>
          <a:xfrm>
            <a:off x="4273250" y="1909325"/>
            <a:ext cx="4552525" cy="160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3"/>
          <p:cNvPicPr preferRelativeResize="0"/>
          <p:nvPr/>
        </p:nvPicPr>
        <p:blipFill>
          <a:blip r:embed="rId3">
            <a:alphaModFix/>
          </a:blip>
          <a:stretch>
            <a:fillRect/>
          </a:stretch>
        </p:blipFill>
        <p:spPr>
          <a:xfrm>
            <a:off x="639475" y="720600"/>
            <a:ext cx="7377752" cy="3458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44"/>
          <p:cNvPicPr preferRelativeResize="0"/>
          <p:nvPr/>
        </p:nvPicPr>
        <p:blipFill>
          <a:blip r:embed="rId3">
            <a:alphaModFix/>
          </a:blip>
          <a:stretch>
            <a:fillRect/>
          </a:stretch>
        </p:blipFill>
        <p:spPr>
          <a:xfrm>
            <a:off x="886475" y="272750"/>
            <a:ext cx="6594974" cy="4377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45"/>
          <p:cNvPicPr preferRelativeResize="0"/>
          <p:nvPr/>
        </p:nvPicPr>
        <p:blipFill>
          <a:blip r:embed="rId3">
            <a:alphaModFix/>
          </a:blip>
          <a:stretch>
            <a:fillRect/>
          </a:stretch>
        </p:blipFill>
        <p:spPr>
          <a:xfrm>
            <a:off x="1175250" y="538200"/>
            <a:ext cx="5653525" cy="3917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title"/>
          </p:nvPr>
        </p:nvSpPr>
        <p:spPr>
          <a:xfrm>
            <a:off x="710250" y="370175"/>
            <a:ext cx="8174100" cy="6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Addressing Energy Challenges in AI Hardware</a:t>
            </a:r>
            <a:endParaRPr sz="2700"/>
          </a:p>
        </p:txBody>
      </p:sp>
      <p:sp>
        <p:nvSpPr>
          <p:cNvPr id="368" name="Google Shape;368;p46"/>
          <p:cNvSpPr txBox="1"/>
          <p:nvPr/>
        </p:nvSpPr>
        <p:spPr>
          <a:xfrm>
            <a:off x="710250" y="875225"/>
            <a:ext cx="8364000" cy="411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a:latin typeface="Raleway"/>
                <a:ea typeface="Raleway"/>
                <a:cs typeface="Raleway"/>
                <a:sym typeface="Raleway"/>
              </a:rPr>
              <a:t>Energy Consumption:</a:t>
            </a:r>
            <a:endParaRPr sz="1100" b="1">
              <a:latin typeface="Raleway"/>
              <a:ea typeface="Raleway"/>
              <a:cs typeface="Raleway"/>
              <a:sym typeface="Raleway"/>
            </a:endParaRPr>
          </a:p>
          <a:p>
            <a:pPr marL="457200" lvl="0" indent="-298450" algn="l" rtl="0">
              <a:lnSpc>
                <a:spcPct val="115000"/>
              </a:lnSpc>
              <a:spcBef>
                <a:spcPts val="1200"/>
              </a:spcBef>
              <a:spcAft>
                <a:spcPts val="0"/>
              </a:spcAft>
              <a:buSzPts val="1100"/>
              <a:buFont typeface="Raleway"/>
              <a:buChar char="●"/>
            </a:pPr>
            <a:r>
              <a:rPr lang="en" sz="1100">
                <a:latin typeface="Raleway"/>
                <a:ea typeface="Raleway"/>
                <a:cs typeface="Raleway"/>
                <a:sym typeface="Raleway"/>
              </a:rPr>
              <a:t>GPUs require high energy for tasks like training large language models (e.g., GPT-4).</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Font typeface="Raleway"/>
              <a:buChar char="●"/>
            </a:pPr>
            <a:r>
              <a:rPr lang="en" sz="1100">
                <a:latin typeface="Raleway"/>
                <a:ea typeface="Raleway"/>
                <a:cs typeface="Raleway"/>
                <a:sym typeface="Raleway"/>
              </a:rPr>
              <a:t>TPUs are more energy-efficient, especially for inference tasks.</a:t>
            </a:r>
            <a:endParaRPr sz="1100">
              <a:latin typeface="Raleway"/>
              <a:ea typeface="Raleway"/>
              <a:cs typeface="Raleway"/>
              <a:sym typeface="Raleway"/>
            </a:endParaRPr>
          </a:p>
          <a:p>
            <a:pPr marL="0" lvl="0" indent="0" algn="l" rtl="0">
              <a:lnSpc>
                <a:spcPct val="115000"/>
              </a:lnSpc>
              <a:spcBef>
                <a:spcPts val="1200"/>
              </a:spcBef>
              <a:spcAft>
                <a:spcPts val="0"/>
              </a:spcAft>
              <a:buNone/>
            </a:pPr>
            <a:r>
              <a:rPr lang="en" sz="1100" b="1">
                <a:latin typeface="Raleway"/>
                <a:ea typeface="Raleway"/>
                <a:cs typeface="Raleway"/>
                <a:sym typeface="Raleway"/>
              </a:rPr>
              <a:t>Environmental Impact:</a:t>
            </a:r>
            <a:endParaRPr sz="1100" b="1">
              <a:latin typeface="Raleway"/>
              <a:ea typeface="Raleway"/>
              <a:cs typeface="Raleway"/>
              <a:sym typeface="Raleway"/>
            </a:endParaRPr>
          </a:p>
          <a:p>
            <a:pPr marL="457200" lvl="0" indent="-298450" algn="l" rtl="0">
              <a:lnSpc>
                <a:spcPct val="115000"/>
              </a:lnSpc>
              <a:spcBef>
                <a:spcPts val="1200"/>
              </a:spcBef>
              <a:spcAft>
                <a:spcPts val="0"/>
              </a:spcAft>
              <a:buSzPts val="1100"/>
              <a:buFont typeface="Raleway"/>
              <a:buChar char="●"/>
            </a:pPr>
            <a:r>
              <a:rPr lang="en" sz="1100">
                <a:latin typeface="Raleway"/>
                <a:ea typeface="Raleway"/>
                <a:cs typeface="Raleway"/>
                <a:sym typeface="Raleway"/>
              </a:rPr>
              <a:t>AI hardware contributes to significant power usage in data centers.</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Font typeface="Raleway"/>
              <a:buChar char="●"/>
            </a:pPr>
            <a:r>
              <a:rPr lang="en" sz="1100">
                <a:latin typeface="Raleway"/>
                <a:ea typeface="Raleway"/>
                <a:cs typeface="Raleway"/>
                <a:sym typeface="Raleway"/>
              </a:rPr>
              <a:t>Data centers are a major source of carbon emissions globally.</a:t>
            </a:r>
            <a:endParaRPr sz="1100">
              <a:latin typeface="Raleway"/>
              <a:ea typeface="Raleway"/>
              <a:cs typeface="Raleway"/>
              <a:sym typeface="Raleway"/>
            </a:endParaRPr>
          </a:p>
          <a:p>
            <a:pPr marL="0" lvl="0" indent="0" algn="l" rtl="0">
              <a:lnSpc>
                <a:spcPct val="115000"/>
              </a:lnSpc>
              <a:spcBef>
                <a:spcPts val="1200"/>
              </a:spcBef>
              <a:spcAft>
                <a:spcPts val="0"/>
              </a:spcAft>
              <a:buNone/>
            </a:pPr>
            <a:r>
              <a:rPr lang="en" sz="1100" b="1">
                <a:latin typeface="Raleway"/>
                <a:ea typeface="Raleway"/>
                <a:cs typeface="Raleway"/>
                <a:sym typeface="Raleway"/>
              </a:rPr>
              <a:t>Solutions in Green Computing:</a:t>
            </a:r>
            <a:endParaRPr sz="1100" b="1">
              <a:latin typeface="Raleway"/>
              <a:ea typeface="Raleway"/>
              <a:cs typeface="Raleway"/>
              <a:sym typeface="Raleway"/>
            </a:endParaRPr>
          </a:p>
          <a:p>
            <a:pPr marL="457200" lvl="0" indent="-298450" algn="l" rtl="0">
              <a:lnSpc>
                <a:spcPct val="115000"/>
              </a:lnSpc>
              <a:spcBef>
                <a:spcPts val="1200"/>
              </a:spcBef>
              <a:spcAft>
                <a:spcPts val="0"/>
              </a:spcAft>
              <a:buSzPts val="1100"/>
              <a:buFont typeface="Raleway"/>
              <a:buChar char="●"/>
            </a:pPr>
            <a:r>
              <a:rPr lang="en" sz="1100">
                <a:latin typeface="Raleway"/>
                <a:ea typeface="Raleway"/>
                <a:cs typeface="Raleway"/>
                <a:sym typeface="Raleway"/>
              </a:rPr>
              <a:t>Google TPU v4: Designed to reduce power consumption</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Font typeface="Raleway"/>
              <a:buChar char="●"/>
            </a:pPr>
            <a:r>
              <a:rPr lang="en" sz="1100">
                <a:latin typeface="Raleway"/>
                <a:ea typeface="Raleway"/>
                <a:cs typeface="Raleway"/>
                <a:sym typeface="Raleway"/>
              </a:rPr>
              <a:t>NVIDIA Ampere: Advanced tensor cores improve energy efficiency</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Font typeface="Raleway"/>
              <a:buChar char="●"/>
            </a:pPr>
            <a:r>
              <a:rPr lang="en" sz="1100">
                <a:latin typeface="Raleway"/>
                <a:ea typeface="Raleway"/>
                <a:cs typeface="Raleway"/>
                <a:sym typeface="Raleway"/>
              </a:rPr>
              <a:t>Data centers adopting renewable energy (solar, wind, nuclear)</a:t>
            </a:r>
            <a:endParaRPr sz="1100">
              <a:latin typeface="Raleway"/>
              <a:ea typeface="Raleway"/>
              <a:cs typeface="Raleway"/>
              <a:sym typeface="Raleway"/>
            </a:endParaRPr>
          </a:p>
          <a:p>
            <a:pPr marL="0" lvl="0" indent="0" algn="l" rtl="0">
              <a:lnSpc>
                <a:spcPct val="115000"/>
              </a:lnSpc>
              <a:spcBef>
                <a:spcPts val="1200"/>
              </a:spcBef>
              <a:spcAft>
                <a:spcPts val="0"/>
              </a:spcAft>
              <a:buNone/>
            </a:pPr>
            <a:r>
              <a:rPr lang="en" sz="1100" b="1">
                <a:latin typeface="Raleway"/>
                <a:ea typeface="Raleway"/>
                <a:cs typeface="Raleway"/>
                <a:sym typeface="Raleway"/>
              </a:rPr>
              <a:t>Future Directions:</a:t>
            </a:r>
            <a:endParaRPr sz="1100" b="1">
              <a:latin typeface="Raleway"/>
              <a:ea typeface="Raleway"/>
              <a:cs typeface="Raleway"/>
              <a:sym typeface="Raleway"/>
            </a:endParaRPr>
          </a:p>
          <a:p>
            <a:pPr marL="457200" lvl="0" indent="-298450" algn="l" rtl="0">
              <a:lnSpc>
                <a:spcPct val="115000"/>
              </a:lnSpc>
              <a:spcBef>
                <a:spcPts val="1200"/>
              </a:spcBef>
              <a:spcAft>
                <a:spcPts val="0"/>
              </a:spcAft>
              <a:buSzPts val="1100"/>
              <a:buFont typeface="Raleway"/>
              <a:buChar char="●"/>
            </a:pPr>
            <a:r>
              <a:rPr lang="en" sz="1100">
                <a:latin typeface="Raleway"/>
                <a:ea typeface="Raleway"/>
                <a:cs typeface="Raleway"/>
                <a:sym typeface="Raleway"/>
              </a:rPr>
              <a:t>Hardware optimizations focused on reducing energy wastage and heat production.</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Font typeface="Raleway"/>
              <a:buChar char="●"/>
            </a:pPr>
            <a:r>
              <a:rPr lang="en" sz="1100">
                <a:latin typeface="Raleway"/>
                <a:ea typeface="Raleway"/>
                <a:cs typeface="Raleway"/>
                <a:sym typeface="Raleway"/>
              </a:rPr>
              <a:t>Exploring nuclear-powered data centers to drive down long-term environmental costs.</a:t>
            </a:r>
            <a:endParaRPr sz="1100">
              <a:latin typeface="Raleway"/>
              <a:ea typeface="Raleway"/>
              <a:cs typeface="Raleway"/>
              <a:sym typeface="Raleway"/>
            </a:endParaRPr>
          </a:p>
          <a:p>
            <a:pPr marL="914400" lvl="0" indent="0" algn="l" rtl="0">
              <a:lnSpc>
                <a:spcPct val="115000"/>
              </a:lnSpc>
              <a:spcBef>
                <a:spcPts val="1200"/>
              </a:spcBef>
              <a:spcAft>
                <a:spcPts val="1200"/>
              </a:spcAft>
              <a:buNone/>
            </a:pPr>
            <a:endParaRPr sz="1100">
              <a:latin typeface="Raleway"/>
              <a:ea typeface="Raleway"/>
              <a:cs typeface="Raleway"/>
              <a:sym typeface="Raleway"/>
            </a:endParaRPr>
          </a:p>
        </p:txBody>
      </p:sp>
      <p:pic>
        <p:nvPicPr>
          <p:cNvPr id="369" name="Google Shape;369;p46"/>
          <p:cNvPicPr preferRelativeResize="0"/>
          <p:nvPr/>
        </p:nvPicPr>
        <p:blipFill>
          <a:blip r:embed="rId3">
            <a:alphaModFix/>
          </a:blip>
          <a:stretch>
            <a:fillRect/>
          </a:stretch>
        </p:blipFill>
        <p:spPr>
          <a:xfrm>
            <a:off x="5730950" y="1529400"/>
            <a:ext cx="3153400" cy="25352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title"/>
          </p:nvPr>
        </p:nvSpPr>
        <p:spPr>
          <a:xfrm>
            <a:off x="2221275" y="58425"/>
            <a:ext cx="8174100" cy="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New Accelerators and Platforms</a:t>
            </a:r>
            <a:endParaRPr sz="2700"/>
          </a:p>
        </p:txBody>
      </p:sp>
      <p:sp>
        <p:nvSpPr>
          <p:cNvPr id="375" name="Google Shape;375;p47"/>
          <p:cNvSpPr txBox="1"/>
          <p:nvPr/>
        </p:nvSpPr>
        <p:spPr>
          <a:xfrm>
            <a:off x="58650" y="553750"/>
            <a:ext cx="8825700" cy="4464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200"/>
              </a:spcBef>
              <a:spcAft>
                <a:spcPts val="0"/>
              </a:spcAft>
              <a:buSzPts val="1700"/>
              <a:buFont typeface="Raleway"/>
              <a:buAutoNum type="arabicPeriod"/>
            </a:pPr>
            <a:r>
              <a:rPr lang="en" sz="1700" b="1">
                <a:latin typeface="Raleway"/>
                <a:ea typeface="Raleway"/>
                <a:cs typeface="Raleway"/>
                <a:sym typeface="Raleway"/>
              </a:rPr>
              <a:t>ROCm: AMD’s Open-Source Platform</a:t>
            </a:r>
            <a:endParaRPr sz="1700" b="1">
              <a:latin typeface="Raleway"/>
              <a:ea typeface="Raleway"/>
              <a:cs typeface="Raleway"/>
              <a:sym typeface="Raleway"/>
            </a:endParaRPr>
          </a:p>
        </p:txBody>
      </p:sp>
      <p:sp>
        <p:nvSpPr>
          <p:cNvPr id="376" name="Google Shape;376;p47"/>
          <p:cNvSpPr txBox="1"/>
          <p:nvPr/>
        </p:nvSpPr>
        <p:spPr>
          <a:xfrm>
            <a:off x="195000" y="1000150"/>
            <a:ext cx="8553000" cy="405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What is ROCm?</a:t>
            </a:r>
            <a:endParaRPr sz="1200" b="1">
              <a:solidFill>
                <a:schemeClr val="dk1"/>
              </a:solidFill>
              <a:latin typeface="Raleway"/>
              <a:ea typeface="Raleway"/>
              <a:cs typeface="Raleway"/>
              <a:sym typeface="Raleway"/>
            </a:endParaRPr>
          </a:p>
          <a:p>
            <a:pPr marL="457200" lvl="0" indent="-304800" algn="l" rtl="0">
              <a:lnSpc>
                <a:spcPct val="115000"/>
              </a:lnSpc>
              <a:spcBef>
                <a:spcPts val="120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The Radeon Open Compute Platform (ROCm) by AMD is an open-source ecosystem designed to support AI and high-performance computing (HPC).</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Offers an alternative to proprietary platforms like NVIDIA CUDA, promoting broader accessibility and innovation.</a:t>
            </a:r>
            <a:endParaRPr sz="1200">
              <a:solidFill>
                <a:schemeClr val="dk1"/>
              </a:solidFill>
              <a:latin typeface="Raleway Medium"/>
              <a:ea typeface="Raleway Medium"/>
              <a:cs typeface="Raleway Medium"/>
              <a:sym typeface="Raleway Medium"/>
            </a:endParaRPr>
          </a:p>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Features of ROCm:</a:t>
            </a:r>
            <a:endParaRPr sz="1200" b="1">
              <a:solidFill>
                <a:schemeClr val="dk1"/>
              </a:solidFill>
              <a:latin typeface="Raleway"/>
              <a:ea typeface="Raleway"/>
              <a:cs typeface="Raleway"/>
              <a:sym typeface="Raleway"/>
            </a:endParaRPr>
          </a:p>
          <a:p>
            <a:pPr marL="457200" lvl="0" indent="-304800" algn="l" rtl="0">
              <a:lnSpc>
                <a:spcPct val="115000"/>
              </a:lnSpc>
              <a:spcBef>
                <a:spcPts val="120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Open-source, multi-platform support for GPUs.</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Focuses on optimizing AI and ML workloads in high-performance environments.</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Enables deep learning and HPC via frameworks like TensorFlow and PyTorch.</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Used in large-scale data centers, particularly where cost efficiency and customization are priorities.</a:t>
            </a:r>
            <a:endParaRPr sz="1200">
              <a:solidFill>
                <a:schemeClr val="dk1"/>
              </a:solidFill>
              <a:latin typeface="Raleway Medium"/>
              <a:ea typeface="Raleway Medium"/>
              <a:cs typeface="Raleway Medium"/>
              <a:sym typeface="Raleway Medium"/>
            </a:endParaRPr>
          </a:p>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Advantages:</a:t>
            </a:r>
            <a:endParaRPr sz="1200" b="1">
              <a:solidFill>
                <a:schemeClr val="dk1"/>
              </a:solidFill>
              <a:latin typeface="Raleway"/>
              <a:ea typeface="Raleway"/>
              <a:cs typeface="Raleway"/>
              <a:sym typeface="Raleway"/>
            </a:endParaRPr>
          </a:p>
          <a:p>
            <a:pPr marL="457200" lvl="0" indent="-304800" algn="l" rtl="0">
              <a:lnSpc>
                <a:spcPct val="115000"/>
              </a:lnSpc>
              <a:spcBef>
                <a:spcPts val="120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Open-source nature encourages adaptability and cost savings.</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Scalable for large data centers and cloud platforms.</a:t>
            </a:r>
            <a:endParaRPr sz="1200">
              <a:solidFill>
                <a:schemeClr val="dk1"/>
              </a:solidFill>
              <a:latin typeface="Raleway Medium"/>
              <a:ea typeface="Raleway Medium"/>
              <a:cs typeface="Raleway Medium"/>
              <a:sym typeface="Raleway Medium"/>
            </a:endParaRPr>
          </a:p>
          <a:p>
            <a:pPr marL="0" lvl="0" indent="0" algn="l" rtl="0">
              <a:spcBef>
                <a:spcPts val="1200"/>
              </a:spcBef>
              <a:spcAft>
                <a:spcPts val="0"/>
              </a:spcAft>
              <a:buNone/>
            </a:pPr>
            <a:endParaRPr sz="1200">
              <a:solidFill>
                <a:schemeClr val="dk1"/>
              </a:solidFill>
              <a:latin typeface="Raleway Medium"/>
              <a:ea typeface="Raleway Medium"/>
              <a:cs typeface="Raleway Medium"/>
              <a:sym typeface="Raleway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48"/>
          <p:cNvPicPr preferRelativeResize="0"/>
          <p:nvPr/>
        </p:nvPicPr>
        <p:blipFill>
          <a:blip r:embed="rId3">
            <a:alphaModFix/>
          </a:blip>
          <a:stretch>
            <a:fillRect/>
          </a:stretch>
        </p:blipFill>
        <p:spPr>
          <a:xfrm>
            <a:off x="1022850" y="569000"/>
            <a:ext cx="6653425" cy="3742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2221275" y="58425"/>
            <a:ext cx="8174100" cy="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New Accelerators and Platforms</a:t>
            </a:r>
            <a:endParaRPr sz="2700"/>
          </a:p>
        </p:txBody>
      </p:sp>
      <p:sp>
        <p:nvSpPr>
          <p:cNvPr id="387" name="Google Shape;387;p49"/>
          <p:cNvSpPr txBox="1"/>
          <p:nvPr/>
        </p:nvSpPr>
        <p:spPr>
          <a:xfrm>
            <a:off x="58650" y="553750"/>
            <a:ext cx="88257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b="1">
                <a:latin typeface="Raleway"/>
                <a:ea typeface="Raleway"/>
                <a:cs typeface="Raleway"/>
                <a:sym typeface="Raleway"/>
              </a:rPr>
              <a:t>2. Field-Programmable Gate Arrays (FPGAs)</a:t>
            </a:r>
            <a:endParaRPr sz="1700" b="1">
              <a:latin typeface="Raleway"/>
              <a:ea typeface="Raleway"/>
              <a:cs typeface="Raleway"/>
              <a:sym typeface="Raleway"/>
            </a:endParaRPr>
          </a:p>
        </p:txBody>
      </p:sp>
      <p:sp>
        <p:nvSpPr>
          <p:cNvPr id="388" name="Google Shape;388;p49"/>
          <p:cNvSpPr txBox="1"/>
          <p:nvPr/>
        </p:nvSpPr>
        <p:spPr>
          <a:xfrm>
            <a:off x="195000" y="1000150"/>
            <a:ext cx="8553000" cy="420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What are FPGAs?</a:t>
            </a:r>
            <a:endParaRPr sz="1200" b="1">
              <a:solidFill>
                <a:schemeClr val="dk1"/>
              </a:solidFill>
              <a:latin typeface="Raleway"/>
              <a:ea typeface="Raleway"/>
              <a:cs typeface="Raleway"/>
              <a:sym typeface="Raleway"/>
            </a:endParaRPr>
          </a:p>
          <a:p>
            <a:pPr marL="457200" lvl="0" indent="-304800" algn="l" rtl="0">
              <a:lnSpc>
                <a:spcPct val="115000"/>
              </a:lnSpc>
              <a:spcBef>
                <a:spcPts val="120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Reprogrammable hardware capable of adapting to a variety of tasks, making them ideal for dynamic AI workloads.</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Differ from GPUs/TPUs as they can be customized post-manufacture for specific applications.</a:t>
            </a:r>
            <a:endParaRPr sz="1200">
              <a:solidFill>
                <a:schemeClr val="dk1"/>
              </a:solidFill>
              <a:latin typeface="Raleway Medium"/>
              <a:ea typeface="Raleway Medium"/>
              <a:cs typeface="Raleway Medium"/>
              <a:sym typeface="Raleway Medium"/>
            </a:endParaRPr>
          </a:p>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Advantages of FPGAs:</a:t>
            </a:r>
            <a:endParaRPr sz="1200" b="1">
              <a:solidFill>
                <a:schemeClr val="dk1"/>
              </a:solidFill>
              <a:latin typeface="Raleway"/>
              <a:ea typeface="Raleway"/>
              <a:cs typeface="Raleway"/>
              <a:sym typeface="Raleway"/>
            </a:endParaRPr>
          </a:p>
          <a:p>
            <a:pPr marL="457200" lvl="0" indent="-304800" algn="l" rtl="0">
              <a:lnSpc>
                <a:spcPct val="115000"/>
              </a:lnSpc>
              <a:spcBef>
                <a:spcPts val="120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Flexibility: Adjusted for evolving workloads, such as real-time processing in cybersecurity or financial trading.</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Low latency: Exceptional for applications requiring rapid decisions, e.g., high-frequency trading or autonomous vehicles.</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Energy Efficiency: FPGAs use power efficiently compared to traditional processors.</a:t>
            </a:r>
            <a:endParaRPr sz="1200">
              <a:solidFill>
                <a:schemeClr val="dk1"/>
              </a:solidFill>
              <a:latin typeface="Raleway Medium"/>
              <a:ea typeface="Raleway Medium"/>
              <a:cs typeface="Raleway Medium"/>
              <a:sym typeface="Raleway Medium"/>
            </a:endParaRPr>
          </a:p>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Real-World Applications:</a:t>
            </a:r>
            <a:endParaRPr sz="1200" b="1">
              <a:solidFill>
                <a:schemeClr val="dk1"/>
              </a:solidFill>
              <a:latin typeface="Raleway"/>
              <a:ea typeface="Raleway"/>
              <a:cs typeface="Raleway"/>
              <a:sym typeface="Raleway"/>
            </a:endParaRPr>
          </a:p>
          <a:p>
            <a:pPr marL="457200" lvl="0" indent="-304800" algn="l" rtl="0">
              <a:lnSpc>
                <a:spcPct val="115000"/>
              </a:lnSpc>
              <a:spcBef>
                <a:spcPts val="120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Implemented in telecommunications for 5G networks for rapid processing.</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Used in aerospace for adaptive signal processing and decision-making.</a:t>
            </a:r>
            <a:endParaRPr sz="1200">
              <a:solidFill>
                <a:schemeClr val="dk1"/>
              </a:solidFill>
              <a:latin typeface="Raleway Medium"/>
              <a:ea typeface="Raleway Medium"/>
              <a:cs typeface="Raleway Medium"/>
              <a:sym typeface="Raleway Medium"/>
            </a:endParaRPr>
          </a:p>
          <a:p>
            <a:pPr marL="457200" lvl="0" indent="0" algn="l" rtl="0">
              <a:lnSpc>
                <a:spcPct val="115000"/>
              </a:lnSpc>
              <a:spcBef>
                <a:spcPts val="1200"/>
              </a:spcBef>
              <a:spcAft>
                <a:spcPts val="0"/>
              </a:spcAft>
              <a:buNone/>
            </a:pPr>
            <a:endParaRPr sz="1200">
              <a:solidFill>
                <a:schemeClr val="dk1"/>
              </a:solidFill>
              <a:latin typeface="Raleway Medium"/>
              <a:ea typeface="Raleway Medium"/>
              <a:cs typeface="Raleway Medium"/>
              <a:sym typeface="Raleway Medium"/>
            </a:endParaRPr>
          </a:p>
          <a:p>
            <a:pPr marL="0" lvl="0" indent="0" algn="l" rtl="0">
              <a:spcBef>
                <a:spcPts val="1200"/>
              </a:spcBef>
              <a:spcAft>
                <a:spcPts val="0"/>
              </a:spcAft>
              <a:buNone/>
            </a:pPr>
            <a:endParaRPr sz="1200">
              <a:solidFill>
                <a:schemeClr val="dk1"/>
              </a:solidFill>
              <a:latin typeface="Raleway Medium"/>
              <a:ea typeface="Raleway Medium"/>
              <a:cs typeface="Raleway Medium"/>
              <a:sym typeface="Raleway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0"/>
          <p:cNvSpPr txBox="1">
            <a:spLocks noGrp="1"/>
          </p:cNvSpPr>
          <p:nvPr>
            <p:ph type="title"/>
          </p:nvPr>
        </p:nvSpPr>
        <p:spPr>
          <a:xfrm>
            <a:off x="2221275" y="58425"/>
            <a:ext cx="8174100" cy="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New Accelerators and Platforms</a:t>
            </a:r>
            <a:endParaRPr sz="2700"/>
          </a:p>
        </p:txBody>
      </p:sp>
      <p:sp>
        <p:nvSpPr>
          <p:cNvPr id="394" name="Google Shape;394;p50"/>
          <p:cNvSpPr txBox="1"/>
          <p:nvPr/>
        </p:nvSpPr>
        <p:spPr>
          <a:xfrm>
            <a:off x="58650" y="553750"/>
            <a:ext cx="88257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b="1">
                <a:latin typeface="Raleway"/>
                <a:ea typeface="Raleway"/>
                <a:cs typeface="Raleway"/>
                <a:sym typeface="Raleway"/>
              </a:rPr>
              <a:t>3. Neural Processing Units (NPUs)</a:t>
            </a:r>
            <a:endParaRPr sz="1700" b="1">
              <a:latin typeface="Raleway"/>
              <a:ea typeface="Raleway"/>
              <a:cs typeface="Raleway"/>
              <a:sym typeface="Raleway"/>
            </a:endParaRPr>
          </a:p>
        </p:txBody>
      </p:sp>
      <p:sp>
        <p:nvSpPr>
          <p:cNvPr id="395" name="Google Shape;395;p50"/>
          <p:cNvSpPr txBox="1"/>
          <p:nvPr/>
        </p:nvSpPr>
        <p:spPr>
          <a:xfrm>
            <a:off x="195000" y="1000150"/>
            <a:ext cx="8553000" cy="414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What are NPUs?</a:t>
            </a:r>
            <a:endParaRPr sz="1200" b="1">
              <a:solidFill>
                <a:schemeClr val="dk1"/>
              </a:solidFill>
              <a:latin typeface="Raleway"/>
              <a:ea typeface="Raleway"/>
              <a:cs typeface="Raleway"/>
              <a:sym typeface="Raleway"/>
            </a:endParaRPr>
          </a:p>
          <a:p>
            <a:pPr marL="457200" lvl="0" indent="-304800" algn="l" rtl="0">
              <a:lnSpc>
                <a:spcPct val="115000"/>
              </a:lnSpc>
              <a:spcBef>
                <a:spcPts val="120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Specialized processors optimized for neural network inference tasks.</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Found in edge devices like smartphones, IoT devices, and smart cameras.</a:t>
            </a:r>
            <a:endParaRPr sz="1200">
              <a:solidFill>
                <a:schemeClr val="dk1"/>
              </a:solidFill>
              <a:latin typeface="Raleway Medium"/>
              <a:ea typeface="Raleway Medium"/>
              <a:cs typeface="Raleway Medium"/>
              <a:sym typeface="Raleway Medium"/>
            </a:endParaRPr>
          </a:p>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Advantages of NPUs:</a:t>
            </a:r>
            <a:endParaRPr sz="1200" b="1">
              <a:solidFill>
                <a:schemeClr val="dk1"/>
              </a:solidFill>
              <a:latin typeface="Raleway"/>
              <a:ea typeface="Raleway"/>
              <a:cs typeface="Raleway"/>
              <a:sym typeface="Raleway"/>
            </a:endParaRPr>
          </a:p>
          <a:p>
            <a:pPr marL="457200" lvl="0" indent="-304800" algn="l" rtl="0">
              <a:lnSpc>
                <a:spcPct val="115000"/>
              </a:lnSpc>
              <a:spcBef>
                <a:spcPts val="120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Energy Efficient: Ideal for low-power devices, significantly extending battery life.</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Real-Time Performance: Handles inference tasks like face recognition and voice assistants with low latency.</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Localized AI: Reduces dependency on cloud computing by performing AI computations directly on the device.</a:t>
            </a:r>
            <a:endParaRPr sz="1200">
              <a:solidFill>
                <a:schemeClr val="dk1"/>
              </a:solidFill>
              <a:latin typeface="Raleway Medium"/>
              <a:ea typeface="Raleway Medium"/>
              <a:cs typeface="Raleway Medium"/>
              <a:sym typeface="Raleway Medium"/>
            </a:endParaRPr>
          </a:p>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Examples:</a:t>
            </a:r>
            <a:endParaRPr sz="1200" b="1">
              <a:solidFill>
                <a:schemeClr val="dk1"/>
              </a:solidFill>
              <a:latin typeface="Raleway"/>
              <a:ea typeface="Raleway"/>
              <a:cs typeface="Raleway"/>
              <a:sym typeface="Raleway"/>
            </a:endParaRPr>
          </a:p>
          <a:p>
            <a:pPr marL="457200" lvl="0" indent="-304800" algn="l" rtl="0">
              <a:lnSpc>
                <a:spcPct val="115000"/>
              </a:lnSpc>
              <a:spcBef>
                <a:spcPts val="120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Apple’s Neural Engine in iPhones for photo processing and AR.</a:t>
            </a:r>
            <a:endParaRPr sz="1200">
              <a:solidFill>
                <a:schemeClr val="dk1"/>
              </a:solidFill>
              <a:latin typeface="Raleway Medium"/>
              <a:ea typeface="Raleway Medium"/>
              <a:cs typeface="Raleway Medium"/>
              <a:sym typeface="Raleway Medium"/>
            </a:endParaRPr>
          </a:p>
          <a:p>
            <a:pPr marL="457200" lvl="0" indent="-304800" algn="l" rtl="0">
              <a:lnSpc>
                <a:spcPct val="115000"/>
              </a:lnSpc>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Google’s Edge TPU for on-device AI in IoT applications.</a:t>
            </a:r>
            <a:endParaRPr sz="1200">
              <a:solidFill>
                <a:schemeClr val="dk1"/>
              </a:solidFill>
              <a:latin typeface="Raleway Medium"/>
              <a:ea typeface="Raleway Medium"/>
              <a:cs typeface="Raleway Medium"/>
              <a:sym typeface="Raleway Medium"/>
            </a:endParaRPr>
          </a:p>
          <a:p>
            <a:pPr marL="0" lvl="0" indent="0" algn="l" rtl="0">
              <a:lnSpc>
                <a:spcPct val="115000"/>
              </a:lnSpc>
              <a:spcBef>
                <a:spcPts val="1200"/>
              </a:spcBef>
              <a:spcAft>
                <a:spcPts val="0"/>
              </a:spcAft>
              <a:buNone/>
            </a:pPr>
            <a:endParaRPr sz="1200">
              <a:solidFill>
                <a:schemeClr val="dk1"/>
              </a:solidFill>
              <a:latin typeface="Raleway Medium"/>
              <a:ea typeface="Raleway Medium"/>
              <a:cs typeface="Raleway Medium"/>
              <a:sym typeface="Raleway Medium"/>
            </a:endParaRPr>
          </a:p>
          <a:p>
            <a:pPr marL="457200" lvl="0" indent="0" algn="l" rtl="0">
              <a:lnSpc>
                <a:spcPct val="115000"/>
              </a:lnSpc>
              <a:spcBef>
                <a:spcPts val="1200"/>
              </a:spcBef>
              <a:spcAft>
                <a:spcPts val="0"/>
              </a:spcAft>
              <a:buNone/>
            </a:pPr>
            <a:endParaRPr sz="1200">
              <a:solidFill>
                <a:schemeClr val="dk1"/>
              </a:solidFill>
              <a:latin typeface="Raleway Medium"/>
              <a:ea typeface="Raleway Medium"/>
              <a:cs typeface="Raleway Medium"/>
              <a:sym typeface="Raleway Medium"/>
            </a:endParaRPr>
          </a:p>
          <a:p>
            <a:pPr marL="0" lvl="0" indent="0" algn="l" rtl="0">
              <a:spcBef>
                <a:spcPts val="1200"/>
              </a:spcBef>
              <a:spcAft>
                <a:spcPts val="0"/>
              </a:spcAft>
              <a:buNone/>
            </a:pPr>
            <a:endParaRPr sz="1200">
              <a:solidFill>
                <a:schemeClr val="dk1"/>
              </a:solidFill>
              <a:latin typeface="Raleway Medium"/>
              <a:ea typeface="Raleway Medium"/>
              <a:cs typeface="Raleway Medium"/>
              <a:sym typeface="Raleway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1"/>
          <p:cNvSpPr txBox="1">
            <a:spLocks noGrp="1"/>
          </p:cNvSpPr>
          <p:nvPr>
            <p:ph type="title"/>
          </p:nvPr>
        </p:nvSpPr>
        <p:spPr>
          <a:xfrm>
            <a:off x="701600" y="378175"/>
            <a:ext cx="8174100" cy="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Conclusion</a:t>
            </a:r>
            <a:endParaRPr sz="2700"/>
          </a:p>
          <a:p>
            <a:pPr marL="0" lvl="0" indent="0" algn="l" rtl="0">
              <a:spcBef>
                <a:spcPts val="0"/>
              </a:spcBef>
              <a:spcAft>
                <a:spcPts val="0"/>
              </a:spcAft>
              <a:buNone/>
            </a:pPr>
            <a:endParaRPr sz="2700"/>
          </a:p>
        </p:txBody>
      </p:sp>
      <p:sp>
        <p:nvSpPr>
          <p:cNvPr id="401" name="Google Shape;401;p51"/>
          <p:cNvSpPr txBox="1"/>
          <p:nvPr/>
        </p:nvSpPr>
        <p:spPr>
          <a:xfrm>
            <a:off x="2864000" y="1782700"/>
            <a:ext cx="5611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dk1"/>
              </a:solidFill>
              <a:latin typeface="Raleway Medium"/>
              <a:ea typeface="Raleway Medium"/>
              <a:cs typeface="Raleway Medium"/>
              <a:sym typeface="Raleway Medium"/>
            </a:endParaRPr>
          </a:p>
        </p:txBody>
      </p:sp>
      <p:pic>
        <p:nvPicPr>
          <p:cNvPr id="402" name="Google Shape;402;p51"/>
          <p:cNvPicPr preferRelativeResize="0"/>
          <p:nvPr/>
        </p:nvPicPr>
        <p:blipFill>
          <a:blip r:embed="rId3">
            <a:alphaModFix/>
          </a:blip>
          <a:stretch>
            <a:fillRect/>
          </a:stretch>
        </p:blipFill>
        <p:spPr>
          <a:xfrm>
            <a:off x="6618375" y="1198525"/>
            <a:ext cx="1361650" cy="1361650"/>
          </a:xfrm>
          <a:prstGeom prst="rect">
            <a:avLst/>
          </a:prstGeom>
          <a:noFill/>
          <a:ln>
            <a:noFill/>
          </a:ln>
        </p:spPr>
      </p:pic>
      <p:sp>
        <p:nvSpPr>
          <p:cNvPr id="403" name="Google Shape;403;p51"/>
          <p:cNvSpPr txBox="1"/>
          <p:nvPr/>
        </p:nvSpPr>
        <p:spPr>
          <a:xfrm>
            <a:off x="759825" y="1003375"/>
            <a:ext cx="5357700" cy="393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Heterogeneous Computing:</a:t>
            </a:r>
            <a:endParaRPr sz="1200" b="1">
              <a:solidFill>
                <a:schemeClr val="dk1"/>
              </a:solidFill>
              <a:latin typeface="Raleway"/>
              <a:ea typeface="Raleway"/>
              <a:cs typeface="Raleway"/>
              <a:sym typeface="Raleway"/>
            </a:endParaRPr>
          </a:p>
          <a:p>
            <a:pPr marL="0" lvl="0" indent="0" algn="l" rtl="0">
              <a:lnSpc>
                <a:spcPct val="115000"/>
              </a:lnSpc>
              <a:spcBef>
                <a:spcPts val="1200"/>
              </a:spcBef>
              <a:spcAft>
                <a:spcPts val="0"/>
              </a:spcAft>
              <a:buNone/>
            </a:pPr>
            <a:r>
              <a:rPr lang="en" sz="1200">
                <a:solidFill>
                  <a:schemeClr val="dk1"/>
                </a:solidFill>
                <a:latin typeface="Raleway Medium"/>
                <a:ea typeface="Raleway Medium"/>
                <a:cs typeface="Raleway Medium"/>
                <a:sym typeface="Raleway Medium"/>
              </a:rPr>
              <a:t>GPUs and TPUs complement each other in AI workloads, offering efficiency and scalability.</a:t>
            </a:r>
            <a:endParaRPr sz="1200">
              <a:solidFill>
                <a:schemeClr val="dk1"/>
              </a:solidFill>
              <a:latin typeface="Raleway Medium"/>
              <a:ea typeface="Raleway Medium"/>
              <a:cs typeface="Raleway Medium"/>
              <a:sym typeface="Raleway Medium"/>
            </a:endParaRPr>
          </a:p>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Energy Challenges:</a:t>
            </a:r>
            <a:endParaRPr sz="1200" b="1">
              <a:solidFill>
                <a:schemeClr val="dk1"/>
              </a:solidFill>
              <a:latin typeface="Raleway"/>
              <a:ea typeface="Raleway"/>
              <a:cs typeface="Raleway"/>
              <a:sym typeface="Raleway"/>
            </a:endParaRPr>
          </a:p>
          <a:p>
            <a:pPr marL="0" lvl="0" indent="0" algn="l" rtl="0">
              <a:lnSpc>
                <a:spcPct val="115000"/>
              </a:lnSpc>
              <a:spcBef>
                <a:spcPts val="1200"/>
              </a:spcBef>
              <a:spcAft>
                <a:spcPts val="0"/>
              </a:spcAft>
              <a:buNone/>
            </a:pPr>
            <a:r>
              <a:rPr lang="en" sz="1200">
                <a:solidFill>
                  <a:schemeClr val="dk1"/>
                </a:solidFill>
                <a:latin typeface="Raleway Medium"/>
                <a:ea typeface="Raleway Medium"/>
                <a:cs typeface="Raleway Medium"/>
                <a:sym typeface="Raleway Medium"/>
              </a:rPr>
              <a:t>Green computing is vital to address power consumption and environmental impact.</a:t>
            </a:r>
            <a:endParaRPr sz="1200">
              <a:solidFill>
                <a:schemeClr val="dk1"/>
              </a:solidFill>
              <a:latin typeface="Raleway Medium"/>
              <a:ea typeface="Raleway Medium"/>
              <a:cs typeface="Raleway Medium"/>
              <a:sym typeface="Raleway Medium"/>
            </a:endParaRPr>
          </a:p>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Emerging Trends:</a:t>
            </a:r>
            <a:endParaRPr sz="1200" b="1">
              <a:solidFill>
                <a:schemeClr val="dk1"/>
              </a:solidFill>
              <a:latin typeface="Raleway"/>
              <a:ea typeface="Raleway"/>
              <a:cs typeface="Raleway"/>
              <a:sym typeface="Raleway"/>
            </a:endParaRPr>
          </a:p>
          <a:p>
            <a:pPr marL="0" lvl="0" indent="0" algn="l" rtl="0">
              <a:lnSpc>
                <a:spcPct val="115000"/>
              </a:lnSpc>
              <a:spcBef>
                <a:spcPts val="1200"/>
              </a:spcBef>
              <a:spcAft>
                <a:spcPts val="0"/>
              </a:spcAft>
              <a:buNone/>
            </a:pPr>
            <a:r>
              <a:rPr lang="en" sz="1200">
                <a:solidFill>
                  <a:schemeClr val="dk1"/>
                </a:solidFill>
                <a:latin typeface="Raleway Medium"/>
                <a:ea typeface="Raleway Medium"/>
                <a:cs typeface="Raleway Medium"/>
                <a:sym typeface="Raleway Medium"/>
              </a:rPr>
              <a:t>ROCm, FPGAs, and NPUs are shaping the future of AI hardware.</a:t>
            </a:r>
            <a:endParaRPr sz="1200">
              <a:solidFill>
                <a:schemeClr val="dk1"/>
              </a:solidFill>
              <a:latin typeface="Raleway Medium"/>
              <a:ea typeface="Raleway Medium"/>
              <a:cs typeface="Raleway Medium"/>
              <a:sym typeface="Raleway Medium"/>
            </a:endParaRPr>
          </a:p>
          <a:p>
            <a:pPr marL="0" lvl="0" indent="0" algn="l" rtl="0">
              <a:lnSpc>
                <a:spcPct val="115000"/>
              </a:lnSpc>
              <a:spcBef>
                <a:spcPts val="1200"/>
              </a:spcBef>
              <a:spcAft>
                <a:spcPts val="0"/>
              </a:spcAft>
              <a:buNone/>
            </a:pPr>
            <a:r>
              <a:rPr lang="en" sz="1200" b="1">
                <a:solidFill>
                  <a:schemeClr val="dk1"/>
                </a:solidFill>
                <a:latin typeface="Raleway"/>
                <a:ea typeface="Raleway"/>
                <a:cs typeface="Raleway"/>
                <a:sym typeface="Raleway"/>
              </a:rPr>
              <a:t>Future Outlook:</a:t>
            </a:r>
            <a:endParaRPr sz="1200" b="1">
              <a:solidFill>
                <a:schemeClr val="dk1"/>
              </a:solidFill>
              <a:latin typeface="Raleway"/>
              <a:ea typeface="Raleway"/>
              <a:cs typeface="Raleway"/>
              <a:sym typeface="Raleway"/>
            </a:endParaRPr>
          </a:p>
          <a:p>
            <a:pPr marL="0" lvl="0" indent="0" algn="l" rtl="0">
              <a:lnSpc>
                <a:spcPct val="115000"/>
              </a:lnSpc>
              <a:spcBef>
                <a:spcPts val="1200"/>
              </a:spcBef>
              <a:spcAft>
                <a:spcPts val="0"/>
              </a:spcAft>
              <a:buNone/>
            </a:pPr>
            <a:r>
              <a:rPr lang="en" sz="1200">
                <a:solidFill>
                  <a:schemeClr val="dk1"/>
                </a:solidFill>
                <a:latin typeface="Raleway Medium"/>
                <a:ea typeface="Raleway Medium"/>
                <a:cs typeface="Raleway Medium"/>
                <a:sym typeface="Raleway Medium"/>
              </a:rPr>
              <a:t>Focus on sustainability, performance optimization, and hardware innovation for real-world applications.</a:t>
            </a:r>
            <a:endParaRPr sz="1200">
              <a:solidFill>
                <a:schemeClr val="dk1"/>
              </a:solidFill>
              <a:latin typeface="Raleway Medium"/>
              <a:ea typeface="Raleway Medium"/>
              <a:cs typeface="Raleway Medium"/>
              <a:sym typeface="Raleway Medium"/>
            </a:endParaRPr>
          </a:p>
          <a:p>
            <a:pPr marL="0" lvl="0" indent="0" algn="l" rtl="0">
              <a:spcBef>
                <a:spcPts val="1200"/>
              </a:spcBef>
              <a:spcAft>
                <a:spcPts val="0"/>
              </a:spcAft>
              <a:buNone/>
            </a:pPr>
            <a:endParaRPr sz="1200">
              <a:solidFill>
                <a:schemeClr val="dk1"/>
              </a:solidFill>
              <a:latin typeface="Raleway Medium"/>
              <a:ea typeface="Raleway Medium"/>
              <a:cs typeface="Raleway Medium"/>
              <a:sym typeface="Raleway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We’ll Cover</a:t>
            </a:r>
            <a:endParaRPr/>
          </a:p>
        </p:txBody>
      </p:sp>
      <p:sp>
        <p:nvSpPr>
          <p:cNvPr id="294" name="Google Shape;294;p34"/>
          <p:cNvSpPr txBox="1"/>
          <p:nvPr/>
        </p:nvSpPr>
        <p:spPr>
          <a:xfrm>
            <a:off x="661575" y="1305350"/>
            <a:ext cx="7365300" cy="26985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200"/>
              </a:spcBef>
              <a:spcAft>
                <a:spcPts val="0"/>
              </a:spcAft>
              <a:buClr>
                <a:schemeClr val="dk1"/>
              </a:buClr>
              <a:buSzPts val="1700"/>
              <a:buFont typeface="Raleway Medium"/>
              <a:buChar char="●"/>
            </a:pPr>
            <a:r>
              <a:rPr lang="en" sz="1700">
                <a:solidFill>
                  <a:schemeClr val="dk1"/>
                </a:solidFill>
                <a:latin typeface="Raleway Medium"/>
                <a:ea typeface="Raleway Medium"/>
                <a:cs typeface="Raleway Medium"/>
                <a:sym typeface="Raleway Medium"/>
              </a:rPr>
              <a:t>Introduction to AI Hardware Needs.</a:t>
            </a:r>
            <a:endParaRPr sz="1700">
              <a:solidFill>
                <a:schemeClr val="dk1"/>
              </a:solidFill>
              <a:latin typeface="Raleway Medium"/>
              <a:ea typeface="Raleway Medium"/>
              <a:cs typeface="Raleway Medium"/>
              <a:sym typeface="Raleway Medium"/>
            </a:endParaRPr>
          </a:p>
          <a:p>
            <a:pPr marL="457200" lvl="0" indent="-336550" algn="l" rtl="0">
              <a:lnSpc>
                <a:spcPct val="115000"/>
              </a:lnSpc>
              <a:spcBef>
                <a:spcPts val="0"/>
              </a:spcBef>
              <a:spcAft>
                <a:spcPts val="0"/>
              </a:spcAft>
              <a:buClr>
                <a:schemeClr val="dk1"/>
              </a:buClr>
              <a:buSzPts val="1700"/>
              <a:buFont typeface="Raleway Medium"/>
              <a:buChar char="●"/>
            </a:pPr>
            <a:r>
              <a:rPr lang="en" sz="1700">
                <a:solidFill>
                  <a:schemeClr val="dk1"/>
                </a:solidFill>
                <a:latin typeface="Raleway Medium"/>
                <a:ea typeface="Raleway Medium"/>
                <a:cs typeface="Raleway Medium"/>
                <a:sym typeface="Raleway Medium"/>
              </a:rPr>
              <a:t>Evolution of GPUs and TPUs.</a:t>
            </a:r>
            <a:endParaRPr sz="1700">
              <a:solidFill>
                <a:schemeClr val="dk1"/>
              </a:solidFill>
              <a:latin typeface="Raleway Medium"/>
              <a:ea typeface="Raleway Medium"/>
              <a:cs typeface="Raleway Medium"/>
              <a:sym typeface="Raleway Medium"/>
            </a:endParaRPr>
          </a:p>
          <a:p>
            <a:pPr marL="457200" lvl="0" indent="-336550" algn="l" rtl="0">
              <a:lnSpc>
                <a:spcPct val="115000"/>
              </a:lnSpc>
              <a:spcBef>
                <a:spcPts val="0"/>
              </a:spcBef>
              <a:spcAft>
                <a:spcPts val="0"/>
              </a:spcAft>
              <a:buClr>
                <a:schemeClr val="dk1"/>
              </a:buClr>
              <a:buSzPts val="1700"/>
              <a:buFont typeface="Raleway Medium"/>
              <a:buChar char="●"/>
            </a:pPr>
            <a:r>
              <a:rPr lang="en" sz="1700">
                <a:solidFill>
                  <a:schemeClr val="dk1"/>
                </a:solidFill>
                <a:latin typeface="Raleway Medium"/>
                <a:ea typeface="Raleway Medium"/>
                <a:cs typeface="Raleway Medium"/>
                <a:sym typeface="Raleway Medium"/>
              </a:rPr>
              <a:t>Detailed Architectures.</a:t>
            </a:r>
            <a:endParaRPr sz="1700">
              <a:solidFill>
                <a:schemeClr val="dk1"/>
              </a:solidFill>
              <a:latin typeface="Raleway Medium"/>
              <a:ea typeface="Raleway Medium"/>
              <a:cs typeface="Raleway Medium"/>
              <a:sym typeface="Raleway Medium"/>
            </a:endParaRPr>
          </a:p>
          <a:p>
            <a:pPr marL="457200" lvl="0" indent="-336550" algn="l" rtl="0">
              <a:lnSpc>
                <a:spcPct val="115000"/>
              </a:lnSpc>
              <a:spcBef>
                <a:spcPts val="0"/>
              </a:spcBef>
              <a:spcAft>
                <a:spcPts val="0"/>
              </a:spcAft>
              <a:buClr>
                <a:schemeClr val="dk1"/>
              </a:buClr>
              <a:buSzPts val="1700"/>
              <a:buFont typeface="Raleway Medium"/>
              <a:buChar char="●"/>
            </a:pPr>
            <a:r>
              <a:rPr lang="en" sz="1700">
                <a:solidFill>
                  <a:schemeClr val="dk1"/>
                </a:solidFill>
                <a:latin typeface="Raleway Medium"/>
                <a:ea typeface="Raleway Medium"/>
                <a:cs typeface="Raleway Medium"/>
                <a:sym typeface="Raleway Medium"/>
              </a:rPr>
              <a:t>GPU vs. TPU: Performance Trade-offs</a:t>
            </a:r>
            <a:endParaRPr sz="1700">
              <a:solidFill>
                <a:schemeClr val="dk1"/>
              </a:solidFill>
              <a:latin typeface="Raleway Medium"/>
              <a:ea typeface="Raleway Medium"/>
              <a:cs typeface="Raleway Medium"/>
              <a:sym typeface="Raleway Medium"/>
            </a:endParaRPr>
          </a:p>
          <a:p>
            <a:pPr marL="457200" lvl="0" indent="-336550" algn="l" rtl="0">
              <a:lnSpc>
                <a:spcPct val="115000"/>
              </a:lnSpc>
              <a:spcBef>
                <a:spcPts val="0"/>
              </a:spcBef>
              <a:spcAft>
                <a:spcPts val="0"/>
              </a:spcAft>
              <a:buClr>
                <a:schemeClr val="dk1"/>
              </a:buClr>
              <a:buSzPts val="1700"/>
              <a:buFont typeface="Raleway Medium"/>
              <a:buChar char="●"/>
            </a:pPr>
            <a:r>
              <a:rPr lang="en" sz="1700">
                <a:solidFill>
                  <a:schemeClr val="dk1"/>
                </a:solidFill>
                <a:latin typeface="Raleway Medium"/>
                <a:ea typeface="Raleway Medium"/>
                <a:cs typeface="Raleway Medium"/>
                <a:sym typeface="Raleway Medium"/>
              </a:rPr>
              <a:t>Green Computing and Energy Efficiency.</a:t>
            </a:r>
            <a:endParaRPr sz="1700">
              <a:solidFill>
                <a:schemeClr val="dk1"/>
              </a:solidFill>
              <a:latin typeface="Raleway Medium"/>
              <a:ea typeface="Raleway Medium"/>
              <a:cs typeface="Raleway Medium"/>
              <a:sym typeface="Raleway Medium"/>
            </a:endParaRPr>
          </a:p>
          <a:p>
            <a:pPr marL="457200" lvl="0" indent="-336550" algn="l" rtl="0">
              <a:lnSpc>
                <a:spcPct val="115000"/>
              </a:lnSpc>
              <a:spcBef>
                <a:spcPts val="0"/>
              </a:spcBef>
              <a:spcAft>
                <a:spcPts val="0"/>
              </a:spcAft>
              <a:buClr>
                <a:schemeClr val="dk1"/>
              </a:buClr>
              <a:buSzPts val="1700"/>
              <a:buFont typeface="Raleway Medium"/>
              <a:buChar char="●"/>
            </a:pPr>
            <a:r>
              <a:rPr lang="en" sz="1700">
                <a:solidFill>
                  <a:schemeClr val="dk1"/>
                </a:solidFill>
                <a:latin typeface="Raleway Medium"/>
                <a:ea typeface="Raleway Medium"/>
                <a:cs typeface="Raleway Medium"/>
                <a:sym typeface="Raleway Medium"/>
              </a:rPr>
              <a:t>Emerging Hardware (ROCm, FPGAs).</a:t>
            </a:r>
            <a:endParaRPr sz="1700">
              <a:solidFill>
                <a:schemeClr val="dk1"/>
              </a:solidFill>
              <a:latin typeface="Raleway Medium"/>
              <a:ea typeface="Raleway Medium"/>
              <a:cs typeface="Raleway Medium"/>
              <a:sym typeface="Raleway Medium"/>
            </a:endParaRPr>
          </a:p>
          <a:p>
            <a:pPr marL="457200" lvl="0" indent="0" algn="l" rtl="0">
              <a:lnSpc>
                <a:spcPct val="115000"/>
              </a:lnSpc>
              <a:spcBef>
                <a:spcPts val="1200"/>
              </a:spcBef>
              <a:spcAft>
                <a:spcPts val="0"/>
              </a:spcAft>
              <a:buNone/>
            </a:pPr>
            <a:endParaRPr sz="1700">
              <a:solidFill>
                <a:schemeClr val="dk1"/>
              </a:solidFill>
              <a:latin typeface="Raleway Medium"/>
              <a:ea typeface="Raleway Medium"/>
              <a:cs typeface="Raleway Medium"/>
              <a:sym typeface="Raleway Medium"/>
            </a:endParaRPr>
          </a:p>
          <a:p>
            <a:pPr marL="457200" lvl="0" indent="0" algn="l" rtl="0">
              <a:lnSpc>
                <a:spcPct val="115000"/>
              </a:lnSpc>
              <a:spcBef>
                <a:spcPts val="1200"/>
              </a:spcBef>
              <a:spcAft>
                <a:spcPts val="0"/>
              </a:spcAft>
              <a:buNone/>
            </a:pPr>
            <a:endParaRPr sz="1700">
              <a:solidFill>
                <a:schemeClr val="dk1"/>
              </a:solidFill>
              <a:latin typeface="Raleway Medium"/>
              <a:ea typeface="Raleway Medium"/>
              <a:cs typeface="Raleway Medium"/>
              <a:sym typeface="Raleway Medium"/>
            </a:endParaRPr>
          </a:p>
          <a:p>
            <a:pPr marL="0" lvl="0" indent="0" algn="l" rtl="0">
              <a:lnSpc>
                <a:spcPct val="115000"/>
              </a:lnSpc>
              <a:spcBef>
                <a:spcPts val="1200"/>
              </a:spcBef>
              <a:spcAft>
                <a:spcPts val="0"/>
              </a:spcAft>
              <a:buNone/>
            </a:pPr>
            <a:endParaRPr sz="1700">
              <a:solidFill>
                <a:schemeClr val="dk1"/>
              </a:solidFill>
              <a:latin typeface="Raleway Medium"/>
              <a:ea typeface="Raleway Medium"/>
              <a:cs typeface="Raleway Medium"/>
              <a:sym typeface="Raleway Medium"/>
            </a:endParaRPr>
          </a:p>
          <a:p>
            <a:pPr marL="0" lvl="0" indent="0" algn="l" rtl="0">
              <a:spcBef>
                <a:spcPts val="1200"/>
              </a:spcBef>
              <a:spcAft>
                <a:spcPts val="0"/>
              </a:spcAft>
              <a:buNone/>
            </a:pPr>
            <a:endParaRPr sz="1700">
              <a:solidFill>
                <a:schemeClr val="dk1"/>
              </a:solidFill>
              <a:latin typeface="Raleway Medium"/>
              <a:ea typeface="Raleway Medium"/>
              <a:cs typeface="Raleway Medium"/>
              <a:sym typeface="Raleway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07"/>
        <p:cNvGrpSpPr/>
        <p:nvPr/>
      </p:nvGrpSpPr>
      <p:grpSpPr>
        <a:xfrm>
          <a:off x="0" y="0"/>
          <a:ext cx="0" cy="0"/>
          <a:chOff x="0" y="0"/>
          <a:chExt cx="0" cy="0"/>
        </a:xfrm>
      </p:grpSpPr>
      <p:sp>
        <p:nvSpPr>
          <p:cNvPr id="408" name="Google Shape;408;p52"/>
          <p:cNvSpPr txBox="1"/>
          <p:nvPr/>
        </p:nvSpPr>
        <p:spPr>
          <a:xfrm>
            <a:off x="1802100" y="1393000"/>
            <a:ext cx="4890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600">
                <a:solidFill>
                  <a:schemeClr val="lt1"/>
                </a:solidFill>
                <a:latin typeface="Proxima Nova"/>
                <a:ea typeface="Proxima Nova"/>
                <a:cs typeface="Proxima Nova"/>
                <a:sym typeface="Proxima Nova"/>
              </a:rPr>
              <a:t>Thank You</a:t>
            </a:r>
            <a:endParaRPr sz="4600">
              <a:solidFill>
                <a:schemeClr val="lt1"/>
              </a:solidFill>
              <a:latin typeface="Proxima Nova"/>
              <a:ea typeface="Proxima Nova"/>
              <a:cs typeface="Proxima Nova"/>
              <a:sym typeface="Proxima Nova"/>
            </a:endParaRPr>
          </a:p>
        </p:txBody>
      </p:sp>
      <p:sp>
        <p:nvSpPr>
          <p:cNvPr id="409" name="Google Shape;409;p52"/>
          <p:cNvSpPr txBox="1"/>
          <p:nvPr/>
        </p:nvSpPr>
        <p:spPr>
          <a:xfrm>
            <a:off x="1954500" y="2451350"/>
            <a:ext cx="4890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lt1"/>
                </a:solidFill>
                <a:latin typeface="Proxima Nova"/>
                <a:ea typeface="Proxima Nova"/>
                <a:cs typeface="Proxima Nova"/>
                <a:sym typeface="Proxima Nova"/>
              </a:rPr>
              <a:t>Questions ?</a:t>
            </a:r>
            <a:endParaRPr sz="2400">
              <a:solidFill>
                <a:schemeClr val="lt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a:spLocks noGrp="1"/>
          </p:cNvSpPr>
          <p:nvPr>
            <p:ph type="title"/>
          </p:nvPr>
        </p:nvSpPr>
        <p:spPr>
          <a:xfrm>
            <a:off x="713225" y="691650"/>
            <a:ext cx="7800900"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Why do we need specialised Hardware ?</a:t>
            </a:r>
            <a:endParaRPr sz="2600"/>
          </a:p>
        </p:txBody>
      </p:sp>
      <p:sp>
        <p:nvSpPr>
          <p:cNvPr id="300" name="Google Shape;300;p35"/>
          <p:cNvSpPr txBox="1">
            <a:spLocks noGrp="1"/>
          </p:cNvSpPr>
          <p:nvPr>
            <p:ph type="subTitle" idx="1"/>
          </p:nvPr>
        </p:nvSpPr>
        <p:spPr>
          <a:xfrm>
            <a:off x="781400" y="1470975"/>
            <a:ext cx="6700200" cy="30393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SzPts val="1600"/>
              <a:buChar char="●"/>
            </a:pPr>
            <a:r>
              <a:rPr lang="en" sz="1600"/>
              <a:t>AI tasks like massive computational power.</a:t>
            </a:r>
            <a:endParaRPr sz="1600"/>
          </a:p>
          <a:p>
            <a:pPr marL="457200" lvl="0" indent="-330200" algn="l" rtl="0">
              <a:lnSpc>
                <a:spcPct val="115000"/>
              </a:lnSpc>
              <a:spcBef>
                <a:spcPts val="0"/>
              </a:spcBef>
              <a:spcAft>
                <a:spcPts val="0"/>
              </a:spcAft>
              <a:buSzPts val="1600"/>
              <a:buChar char="●"/>
            </a:pPr>
            <a:r>
              <a:rPr lang="en" sz="1600"/>
              <a:t>Massive parallelism in AI is best handled by GPUs and TPUs.</a:t>
            </a:r>
            <a:endParaRPr sz="1600"/>
          </a:p>
          <a:p>
            <a:pPr marL="457200" lvl="0" indent="-330200" algn="l" rtl="0">
              <a:lnSpc>
                <a:spcPct val="115000"/>
              </a:lnSpc>
              <a:spcBef>
                <a:spcPts val="0"/>
              </a:spcBef>
              <a:spcAft>
                <a:spcPts val="0"/>
              </a:spcAft>
              <a:buSzPts val="1600"/>
              <a:buChar char="●"/>
            </a:pPr>
            <a:r>
              <a:rPr lang="en" sz="1600"/>
              <a:t>CPUs struggle to meet AI's parallel processing demands.</a:t>
            </a:r>
            <a:endParaRPr sz="1600"/>
          </a:p>
          <a:p>
            <a:pPr marL="457200" lvl="0" indent="-330200" algn="l" rtl="0">
              <a:lnSpc>
                <a:spcPct val="115000"/>
              </a:lnSpc>
              <a:spcBef>
                <a:spcPts val="0"/>
              </a:spcBef>
              <a:spcAft>
                <a:spcPts val="0"/>
              </a:spcAft>
              <a:buSzPts val="1600"/>
              <a:buChar char="●"/>
            </a:pPr>
            <a:r>
              <a:rPr lang="en" sz="1600"/>
              <a:t>GPUs and TPUs excel in training and inference for AI tasks.</a:t>
            </a:r>
            <a:endParaRPr sz="1600"/>
          </a:p>
          <a:p>
            <a:pPr marL="457200" lvl="0" indent="-330200" algn="l" rtl="0">
              <a:lnSpc>
                <a:spcPct val="115000"/>
              </a:lnSpc>
              <a:spcBef>
                <a:spcPts val="0"/>
              </a:spcBef>
              <a:spcAft>
                <a:spcPts val="0"/>
              </a:spcAft>
              <a:buSzPts val="1600"/>
              <a:buChar char="●"/>
            </a:pPr>
            <a:r>
              <a:rPr lang="en" sz="1600"/>
              <a:t>Optimized hardware lowers costs with better performance per watt and dollar.</a:t>
            </a:r>
            <a:endParaRPr sz="1600"/>
          </a:p>
          <a:p>
            <a:pPr marL="457200" lvl="0" indent="-330200" algn="l" rtl="0">
              <a:lnSpc>
                <a:spcPct val="115000"/>
              </a:lnSpc>
              <a:spcBef>
                <a:spcPts val="0"/>
              </a:spcBef>
              <a:spcAft>
                <a:spcPts val="0"/>
              </a:spcAft>
              <a:buSzPts val="1600"/>
              <a:buChar char="●"/>
            </a:pPr>
            <a:r>
              <a:rPr lang="en" sz="1600"/>
              <a:t>Specialized hardware ensures low latency for real-time applications like autonomous driving.</a:t>
            </a:r>
            <a:endParaRPr sz="1600"/>
          </a:p>
          <a:p>
            <a:pPr marL="0" lvl="0" indent="0" algn="l" rtl="0">
              <a:lnSpc>
                <a:spcPct val="115000"/>
              </a:lnSpc>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6"/>
          <p:cNvSpPr txBox="1">
            <a:spLocks noGrp="1"/>
          </p:cNvSpPr>
          <p:nvPr>
            <p:ph type="title"/>
          </p:nvPr>
        </p:nvSpPr>
        <p:spPr>
          <a:xfrm>
            <a:off x="662425" y="672150"/>
            <a:ext cx="44790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Graphic Processing Unit (GPU)</a:t>
            </a:r>
            <a:endParaRPr sz="2000"/>
          </a:p>
        </p:txBody>
      </p:sp>
      <p:sp>
        <p:nvSpPr>
          <p:cNvPr id="306" name="Google Shape;306;p36"/>
          <p:cNvSpPr txBox="1">
            <a:spLocks noGrp="1"/>
          </p:cNvSpPr>
          <p:nvPr>
            <p:ph type="subTitle" idx="1"/>
          </p:nvPr>
        </p:nvSpPr>
        <p:spPr>
          <a:xfrm>
            <a:off x="204575" y="1168975"/>
            <a:ext cx="8338800" cy="371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GPUs (Graphics Processing Units) are specialized processors designed for parallel computations.</a:t>
            </a:r>
            <a:endParaRPr sz="1600"/>
          </a:p>
          <a:p>
            <a:pPr marL="457200" lvl="0" indent="-330200" algn="l" rtl="0">
              <a:spcBef>
                <a:spcPts val="0"/>
              </a:spcBef>
              <a:spcAft>
                <a:spcPts val="0"/>
              </a:spcAft>
              <a:buSzPts val="1600"/>
              <a:buChar char="●"/>
            </a:pPr>
            <a:r>
              <a:rPr lang="en" sz="1600"/>
              <a:t>Originally created for rendering images and graphics in gaming and multimedia applications.</a:t>
            </a:r>
            <a:endParaRPr sz="1600"/>
          </a:p>
          <a:p>
            <a:pPr marL="457200" lvl="0" indent="-330200" algn="l" rtl="0">
              <a:spcBef>
                <a:spcPts val="0"/>
              </a:spcBef>
              <a:spcAft>
                <a:spcPts val="0"/>
              </a:spcAft>
              <a:buSzPts val="1600"/>
              <a:buChar char="●"/>
            </a:pPr>
            <a:r>
              <a:rPr lang="en" sz="1600"/>
              <a:t>Now used for data-intensive AI workloads, especially in training neural networks</a:t>
            </a:r>
            <a:endParaRPr sz="1600"/>
          </a:p>
          <a:p>
            <a:pPr marL="0" lvl="0" indent="457200" algn="l" rtl="0">
              <a:spcBef>
                <a:spcPts val="1000"/>
              </a:spcBef>
              <a:spcAft>
                <a:spcPts val="0"/>
              </a:spcAft>
              <a:buNone/>
            </a:pPr>
            <a:r>
              <a:rPr lang="en" sz="2000" b="1">
                <a:latin typeface="Raleway"/>
                <a:ea typeface="Raleway"/>
                <a:cs typeface="Raleway"/>
                <a:sym typeface="Raleway"/>
              </a:rPr>
              <a:t>How do they excel in AI? </a:t>
            </a:r>
            <a:endParaRPr sz="2000" b="1">
              <a:latin typeface="Raleway"/>
              <a:ea typeface="Raleway"/>
              <a:cs typeface="Raleway"/>
              <a:sym typeface="Raleway"/>
            </a:endParaRPr>
          </a:p>
          <a:p>
            <a:pPr marL="457200" lvl="0" indent="-330200" algn="l" rtl="0">
              <a:lnSpc>
                <a:spcPct val="115000"/>
              </a:lnSpc>
              <a:spcBef>
                <a:spcPts val="1200"/>
              </a:spcBef>
              <a:spcAft>
                <a:spcPts val="0"/>
              </a:spcAft>
              <a:buSzPts val="1600"/>
              <a:buChar char="●"/>
            </a:pPr>
            <a:r>
              <a:rPr lang="en" sz="1600" b="1">
                <a:latin typeface="Raleway"/>
                <a:ea typeface="Raleway"/>
                <a:cs typeface="Raleway"/>
                <a:sym typeface="Raleway"/>
              </a:rPr>
              <a:t>Parallelism:</a:t>
            </a:r>
            <a:r>
              <a:rPr lang="en" sz="1600"/>
              <a:t> Thousands of cores execute multiple tasks simultaneously.</a:t>
            </a:r>
            <a:endParaRPr sz="1600"/>
          </a:p>
          <a:p>
            <a:pPr marL="457200" lvl="0" indent="-330200" algn="l" rtl="0">
              <a:lnSpc>
                <a:spcPct val="115000"/>
              </a:lnSpc>
              <a:spcBef>
                <a:spcPts val="0"/>
              </a:spcBef>
              <a:spcAft>
                <a:spcPts val="0"/>
              </a:spcAft>
              <a:buSzPts val="1600"/>
              <a:buChar char="●"/>
            </a:pPr>
            <a:r>
              <a:rPr lang="en" sz="1600" b="1">
                <a:latin typeface="Raleway"/>
                <a:ea typeface="Raleway"/>
                <a:cs typeface="Raleway"/>
                <a:sym typeface="Raleway"/>
              </a:rPr>
              <a:t>High Throughput: </a:t>
            </a:r>
            <a:r>
              <a:rPr lang="en" sz="1600"/>
              <a:t>Optimized for matrix multiplications and tensor operations in AI models.</a:t>
            </a:r>
            <a:endParaRPr sz="1600"/>
          </a:p>
          <a:p>
            <a:pPr marL="457200" lvl="0" indent="-330200" algn="l" rtl="0">
              <a:lnSpc>
                <a:spcPct val="115000"/>
              </a:lnSpc>
              <a:spcBef>
                <a:spcPts val="0"/>
              </a:spcBef>
              <a:spcAft>
                <a:spcPts val="0"/>
              </a:spcAft>
              <a:buSzPts val="1600"/>
              <a:buChar char="●"/>
            </a:pPr>
            <a:r>
              <a:rPr lang="en" sz="1600" b="1">
                <a:latin typeface="Raleway"/>
                <a:ea typeface="Raleway"/>
                <a:cs typeface="Raleway"/>
                <a:sym typeface="Raleway"/>
              </a:rPr>
              <a:t>Programmability: </a:t>
            </a:r>
            <a:r>
              <a:rPr lang="en" sz="1600"/>
              <a:t>Frameworks like CUDA (Compute Unified Device Architecture) allow developers to optimize GPU performance for AI applications.</a:t>
            </a:r>
            <a:endParaRPr sz="1600"/>
          </a:p>
          <a:p>
            <a:pPr marL="0" lvl="0" indent="0" algn="l" rtl="0">
              <a:spcBef>
                <a:spcPts val="1200"/>
              </a:spcBef>
              <a:spcAft>
                <a:spcPts val="0"/>
              </a:spcAft>
              <a:buNone/>
            </a:pPr>
            <a:endParaRPr sz="1600" b="1">
              <a:latin typeface="Raleway"/>
              <a:ea typeface="Raleway"/>
              <a:cs typeface="Raleway"/>
              <a:sym typeface="Raleway"/>
            </a:endParaRPr>
          </a:p>
          <a:p>
            <a:pPr marL="0" lvl="0" indent="0" algn="l" rtl="0">
              <a:spcBef>
                <a:spcPts val="1000"/>
              </a:spcBef>
              <a:spcAft>
                <a:spcPts val="1000"/>
              </a:spcAft>
              <a:buNone/>
            </a:pPr>
            <a:endParaRPr sz="2000" b="1">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GPU Architecture</a:t>
            </a:r>
            <a:endParaRPr/>
          </a:p>
        </p:txBody>
      </p:sp>
      <p:pic>
        <p:nvPicPr>
          <p:cNvPr id="312" name="Google Shape;312;p37"/>
          <p:cNvPicPr preferRelativeResize="0"/>
          <p:nvPr/>
        </p:nvPicPr>
        <p:blipFill>
          <a:blip r:embed="rId3">
            <a:alphaModFix/>
          </a:blip>
          <a:stretch>
            <a:fillRect/>
          </a:stretch>
        </p:blipFill>
        <p:spPr>
          <a:xfrm>
            <a:off x="5465550" y="905975"/>
            <a:ext cx="3678451" cy="3169426"/>
          </a:xfrm>
          <a:prstGeom prst="rect">
            <a:avLst/>
          </a:prstGeom>
          <a:noFill/>
          <a:ln>
            <a:noFill/>
          </a:ln>
        </p:spPr>
      </p:pic>
      <p:sp>
        <p:nvSpPr>
          <p:cNvPr id="313" name="Google Shape;313;p37"/>
          <p:cNvSpPr txBox="1"/>
          <p:nvPr/>
        </p:nvSpPr>
        <p:spPr>
          <a:xfrm>
            <a:off x="422725" y="1188450"/>
            <a:ext cx="5143500" cy="305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latin typeface="Raleway"/>
                <a:ea typeface="Raleway"/>
                <a:cs typeface="Raleway"/>
                <a:sym typeface="Raleway"/>
              </a:rPr>
              <a:t>Streaming Multiprocessors (SMs):</a:t>
            </a:r>
            <a:endParaRPr sz="1200" b="1">
              <a:latin typeface="Raleway"/>
              <a:ea typeface="Raleway"/>
              <a:cs typeface="Raleway"/>
              <a:sym typeface="Raleway"/>
            </a:endParaRPr>
          </a:p>
          <a:p>
            <a:pPr marL="457200" lvl="0" indent="-304800" algn="l" rtl="0">
              <a:lnSpc>
                <a:spcPct val="115000"/>
              </a:lnSpc>
              <a:spcBef>
                <a:spcPts val="1200"/>
              </a:spcBef>
              <a:spcAft>
                <a:spcPts val="0"/>
              </a:spcAft>
              <a:buSzPts val="1200"/>
              <a:buFont typeface="Raleway"/>
              <a:buChar char="-"/>
            </a:pPr>
            <a:r>
              <a:rPr lang="en" sz="1200">
                <a:latin typeface="Raleway"/>
                <a:ea typeface="Raleway"/>
                <a:cs typeface="Raleway"/>
                <a:sym typeface="Raleway"/>
              </a:rPr>
              <a:t>Handle the majority of parallel computation.</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Contains Arithmetic Logic Units (ALUs), control logic, and L1 cache.</a:t>
            </a:r>
            <a:endParaRPr sz="1200">
              <a:latin typeface="Raleway"/>
              <a:ea typeface="Raleway"/>
              <a:cs typeface="Raleway"/>
              <a:sym typeface="Raleway"/>
            </a:endParaRPr>
          </a:p>
          <a:p>
            <a:pPr marL="0" lvl="0" indent="0" algn="l" rtl="0">
              <a:lnSpc>
                <a:spcPct val="115000"/>
              </a:lnSpc>
              <a:spcBef>
                <a:spcPts val="1200"/>
              </a:spcBef>
              <a:spcAft>
                <a:spcPts val="0"/>
              </a:spcAft>
              <a:buNone/>
            </a:pPr>
            <a:r>
              <a:rPr lang="en" sz="1200" b="1">
                <a:latin typeface="Raleway"/>
                <a:ea typeface="Raleway"/>
                <a:cs typeface="Raleway"/>
                <a:sym typeface="Raleway"/>
              </a:rPr>
              <a:t>Memory Hierarchy:</a:t>
            </a:r>
            <a:endParaRPr sz="1200" b="1">
              <a:latin typeface="Raleway"/>
              <a:ea typeface="Raleway"/>
              <a:cs typeface="Raleway"/>
              <a:sym typeface="Raleway"/>
            </a:endParaRPr>
          </a:p>
          <a:p>
            <a:pPr marL="457200" lvl="0" indent="-304800" algn="l" rtl="0">
              <a:lnSpc>
                <a:spcPct val="115000"/>
              </a:lnSpc>
              <a:spcBef>
                <a:spcPts val="1200"/>
              </a:spcBef>
              <a:spcAft>
                <a:spcPts val="0"/>
              </a:spcAft>
              <a:buSzPts val="1200"/>
              <a:buFont typeface="Raleway"/>
              <a:buChar char="-"/>
            </a:pPr>
            <a:r>
              <a:rPr lang="en" sz="1200">
                <a:latin typeface="Raleway"/>
                <a:ea typeface="Raleway"/>
                <a:cs typeface="Raleway"/>
                <a:sym typeface="Raleway"/>
              </a:rPr>
              <a:t>L1 and L2 Cache: Reduces latency for frequently accessed data.</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DRAM: Stores data required for computations.</a:t>
            </a:r>
            <a:endParaRPr sz="1200">
              <a:latin typeface="Raleway"/>
              <a:ea typeface="Raleway"/>
              <a:cs typeface="Raleway"/>
              <a:sym typeface="Raleway"/>
            </a:endParaRPr>
          </a:p>
          <a:p>
            <a:pPr marL="0" lvl="0" indent="0" algn="l" rtl="0">
              <a:lnSpc>
                <a:spcPct val="115000"/>
              </a:lnSpc>
              <a:spcBef>
                <a:spcPts val="1200"/>
              </a:spcBef>
              <a:spcAft>
                <a:spcPts val="0"/>
              </a:spcAft>
              <a:buNone/>
            </a:pPr>
            <a:r>
              <a:rPr lang="en" sz="1200" b="1">
                <a:latin typeface="Raleway"/>
                <a:ea typeface="Raleway"/>
                <a:cs typeface="Raleway"/>
                <a:sym typeface="Raleway"/>
              </a:rPr>
              <a:t>PCI-Express Interface:</a:t>
            </a:r>
            <a:endParaRPr sz="1200" b="1">
              <a:latin typeface="Raleway"/>
              <a:ea typeface="Raleway"/>
              <a:cs typeface="Raleway"/>
              <a:sym typeface="Raleway"/>
            </a:endParaRPr>
          </a:p>
          <a:p>
            <a:pPr marL="457200" lvl="0" indent="-304800" algn="l" rtl="0">
              <a:lnSpc>
                <a:spcPct val="115000"/>
              </a:lnSpc>
              <a:spcBef>
                <a:spcPts val="1200"/>
              </a:spcBef>
              <a:spcAft>
                <a:spcPts val="0"/>
              </a:spcAft>
              <a:buSzPts val="1200"/>
              <a:buFont typeface="Raleway"/>
              <a:buChar char="-"/>
            </a:pPr>
            <a:r>
              <a:rPr lang="en" sz="1200">
                <a:latin typeface="Raleway"/>
                <a:ea typeface="Raleway"/>
                <a:cs typeface="Raleway"/>
                <a:sym typeface="Raleway"/>
              </a:rPr>
              <a:t>Connects GPU to CPU for data transfer.</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Can introduce bottlenecks in large data transfers.</a:t>
            </a:r>
            <a:endParaRPr sz="12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827200" y="558250"/>
            <a:ext cx="2865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GPU Evolution</a:t>
            </a:r>
            <a:endParaRPr/>
          </a:p>
        </p:txBody>
      </p:sp>
      <p:sp>
        <p:nvSpPr>
          <p:cNvPr id="319" name="Google Shape;319;p38"/>
          <p:cNvSpPr txBox="1"/>
          <p:nvPr/>
        </p:nvSpPr>
        <p:spPr>
          <a:xfrm>
            <a:off x="415550" y="1316050"/>
            <a:ext cx="6361200" cy="357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latin typeface="Raleway"/>
                <a:ea typeface="Raleway"/>
                <a:cs typeface="Raleway"/>
                <a:sym typeface="Raleway"/>
              </a:rPr>
              <a:t>1999 - GeForce 256:</a:t>
            </a:r>
            <a:r>
              <a:rPr lang="en" sz="1200">
                <a:latin typeface="Raleway"/>
                <a:ea typeface="Raleway"/>
                <a:cs typeface="Raleway"/>
                <a:sym typeface="Raleway"/>
              </a:rPr>
              <a:t> First GPU for 3D rendering, revolutionizing parallel processing.</a:t>
            </a:r>
            <a:endParaRPr sz="1200">
              <a:latin typeface="Raleway"/>
              <a:ea typeface="Raleway"/>
              <a:cs typeface="Raleway"/>
              <a:sym typeface="Raleway"/>
            </a:endParaRPr>
          </a:p>
          <a:p>
            <a:pPr marL="0" lvl="0" indent="0" algn="l" rtl="0">
              <a:lnSpc>
                <a:spcPct val="115000"/>
              </a:lnSpc>
              <a:spcBef>
                <a:spcPts val="1200"/>
              </a:spcBef>
              <a:spcAft>
                <a:spcPts val="0"/>
              </a:spcAft>
              <a:buNone/>
            </a:pPr>
            <a:r>
              <a:rPr lang="en" sz="1200" b="1">
                <a:latin typeface="Raleway"/>
                <a:ea typeface="Raleway"/>
                <a:cs typeface="Raleway"/>
                <a:sym typeface="Raleway"/>
              </a:rPr>
              <a:t>2006 - CUDA: </a:t>
            </a:r>
            <a:r>
              <a:rPr lang="en" sz="1200">
                <a:latin typeface="Raleway"/>
                <a:ea typeface="Raleway"/>
                <a:cs typeface="Raleway"/>
                <a:sym typeface="Raleway"/>
              </a:rPr>
              <a:t>Enabled general-purpose GPU computing, unlocking AI and HPC applications.</a:t>
            </a:r>
            <a:endParaRPr sz="1200">
              <a:latin typeface="Raleway"/>
              <a:ea typeface="Raleway"/>
              <a:cs typeface="Raleway"/>
              <a:sym typeface="Raleway"/>
            </a:endParaRPr>
          </a:p>
          <a:p>
            <a:pPr marL="0" lvl="0" indent="0" algn="l" rtl="0">
              <a:lnSpc>
                <a:spcPct val="115000"/>
              </a:lnSpc>
              <a:spcBef>
                <a:spcPts val="1200"/>
              </a:spcBef>
              <a:spcAft>
                <a:spcPts val="0"/>
              </a:spcAft>
              <a:buNone/>
            </a:pPr>
            <a:r>
              <a:rPr lang="en" sz="1200" b="1">
                <a:latin typeface="Raleway"/>
                <a:ea typeface="Raleway"/>
                <a:cs typeface="Raleway"/>
                <a:sym typeface="Raleway"/>
              </a:rPr>
              <a:t>2012 - Kepler: </a:t>
            </a:r>
            <a:r>
              <a:rPr lang="en" sz="1200">
                <a:latin typeface="Raleway"/>
                <a:ea typeface="Raleway"/>
                <a:cs typeface="Raleway"/>
                <a:sym typeface="Raleway"/>
              </a:rPr>
              <a:t>Enhanced power efficiency and introduced CUDA Core improvements.</a:t>
            </a:r>
            <a:endParaRPr sz="1200">
              <a:latin typeface="Raleway"/>
              <a:ea typeface="Raleway"/>
              <a:cs typeface="Raleway"/>
              <a:sym typeface="Raleway"/>
            </a:endParaRPr>
          </a:p>
          <a:p>
            <a:pPr marL="0" lvl="0" indent="0" algn="l" rtl="0">
              <a:lnSpc>
                <a:spcPct val="115000"/>
              </a:lnSpc>
              <a:spcBef>
                <a:spcPts val="1200"/>
              </a:spcBef>
              <a:spcAft>
                <a:spcPts val="0"/>
              </a:spcAft>
              <a:buNone/>
            </a:pPr>
            <a:r>
              <a:rPr lang="en" sz="1200" b="1">
                <a:latin typeface="Raleway"/>
                <a:ea typeface="Raleway"/>
                <a:cs typeface="Raleway"/>
                <a:sym typeface="Raleway"/>
              </a:rPr>
              <a:t>2016 - Pascal:</a:t>
            </a:r>
            <a:r>
              <a:rPr lang="en" sz="1200">
                <a:latin typeface="Raleway"/>
                <a:ea typeface="Raleway"/>
                <a:cs typeface="Raleway"/>
                <a:sym typeface="Raleway"/>
              </a:rPr>
              <a:t> Increased memory bandwidth and boosted deep learning performance.</a:t>
            </a:r>
            <a:endParaRPr sz="1200">
              <a:latin typeface="Raleway"/>
              <a:ea typeface="Raleway"/>
              <a:cs typeface="Raleway"/>
              <a:sym typeface="Raleway"/>
            </a:endParaRPr>
          </a:p>
          <a:p>
            <a:pPr marL="0" lvl="0" indent="0" algn="l" rtl="0">
              <a:lnSpc>
                <a:spcPct val="115000"/>
              </a:lnSpc>
              <a:spcBef>
                <a:spcPts val="1200"/>
              </a:spcBef>
              <a:spcAft>
                <a:spcPts val="0"/>
              </a:spcAft>
              <a:buNone/>
            </a:pPr>
            <a:r>
              <a:rPr lang="en" sz="1200" b="1">
                <a:latin typeface="Raleway"/>
                <a:ea typeface="Raleway"/>
                <a:cs typeface="Raleway"/>
                <a:sym typeface="Raleway"/>
              </a:rPr>
              <a:t>2018 - Turing: </a:t>
            </a:r>
            <a:r>
              <a:rPr lang="en" sz="1200">
                <a:latin typeface="Raleway"/>
                <a:ea typeface="Raleway"/>
                <a:cs typeface="Raleway"/>
                <a:sym typeface="Raleway"/>
              </a:rPr>
              <a:t>Introduced Tensor Cores, optimizing AI tasks and enabling real-time ray tracing.</a:t>
            </a:r>
            <a:endParaRPr sz="1200">
              <a:latin typeface="Raleway"/>
              <a:ea typeface="Raleway"/>
              <a:cs typeface="Raleway"/>
              <a:sym typeface="Raleway"/>
            </a:endParaRPr>
          </a:p>
          <a:p>
            <a:pPr marL="0" lvl="0" indent="0" algn="l" rtl="0">
              <a:lnSpc>
                <a:spcPct val="115000"/>
              </a:lnSpc>
              <a:spcBef>
                <a:spcPts val="1200"/>
              </a:spcBef>
              <a:spcAft>
                <a:spcPts val="0"/>
              </a:spcAft>
              <a:buNone/>
            </a:pPr>
            <a:r>
              <a:rPr lang="en" sz="1200" b="1">
                <a:latin typeface="Raleway"/>
                <a:ea typeface="Raleway"/>
                <a:cs typeface="Raleway"/>
                <a:sym typeface="Raleway"/>
              </a:rPr>
              <a:t>2020 - Ampere: </a:t>
            </a:r>
            <a:r>
              <a:rPr lang="en" sz="1200">
                <a:latin typeface="Raleway"/>
                <a:ea typeface="Raleway"/>
                <a:cs typeface="Raleway"/>
                <a:sym typeface="Raleway"/>
              </a:rPr>
              <a:t>Third-gen Tensor Cores, focused on NLP and GAN optimizations.</a:t>
            </a:r>
            <a:endParaRPr sz="1200">
              <a:latin typeface="Raleway"/>
              <a:ea typeface="Raleway"/>
              <a:cs typeface="Raleway"/>
              <a:sym typeface="Raleway"/>
            </a:endParaRPr>
          </a:p>
          <a:p>
            <a:pPr marL="0" lvl="0" indent="0" algn="l" rtl="0">
              <a:lnSpc>
                <a:spcPct val="115000"/>
              </a:lnSpc>
              <a:spcBef>
                <a:spcPts val="1200"/>
              </a:spcBef>
              <a:spcAft>
                <a:spcPts val="0"/>
              </a:spcAft>
              <a:buNone/>
            </a:pPr>
            <a:r>
              <a:rPr lang="en" sz="1200" b="1">
                <a:latin typeface="Raleway"/>
                <a:ea typeface="Raleway"/>
                <a:cs typeface="Raleway"/>
                <a:sym typeface="Raleway"/>
              </a:rPr>
              <a:t>2023 - Hopper: </a:t>
            </a:r>
            <a:r>
              <a:rPr lang="en" sz="1200">
                <a:latin typeface="Raleway"/>
                <a:ea typeface="Raleway"/>
                <a:cs typeface="Raleway"/>
                <a:sym typeface="Raleway"/>
              </a:rPr>
              <a:t>Designed for LLMs, leveraging Transformer Engine for accelerated AI tasks.</a:t>
            </a:r>
            <a:endParaRPr sz="1200">
              <a:latin typeface="Raleway"/>
              <a:ea typeface="Raleway"/>
              <a:cs typeface="Raleway"/>
              <a:sym typeface="Raleway"/>
            </a:endParaRPr>
          </a:p>
          <a:p>
            <a:pPr marL="457200" lvl="0" indent="0" algn="l" rtl="0">
              <a:lnSpc>
                <a:spcPct val="115000"/>
              </a:lnSpc>
              <a:spcBef>
                <a:spcPts val="1200"/>
              </a:spcBef>
              <a:spcAft>
                <a:spcPts val="1200"/>
              </a:spcAft>
              <a:buNone/>
            </a:pPr>
            <a:endParaRPr sz="1200">
              <a:latin typeface="Raleway"/>
              <a:ea typeface="Raleway"/>
              <a:cs typeface="Raleway"/>
              <a:sym typeface="Raleway"/>
            </a:endParaRPr>
          </a:p>
        </p:txBody>
      </p:sp>
      <p:pic>
        <p:nvPicPr>
          <p:cNvPr id="320" name="Google Shape;320;p38"/>
          <p:cNvPicPr preferRelativeResize="0"/>
          <p:nvPr/>
        </p:nvPicPr>
        <p:blipFill>
          <a:blip r:embed="rId3">
            <a:alphaModFix/>
          </a:blip>
          <a:stretch>
            <a:fillRect/>
          </a:stretch>
        </p:blipFill>
        <p:spPr>
          <a:xfrm>
            <a:off x="6637225" y="165650"/>
            <a:ext cx="2446200" cy="4403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Tensor Processing Unit (TPUs)</a:t>
            </a:r>
            <a:endParaRPr sz="2700"/>
          </a:p>
        </p:txBody>
      </p:sp>
      <p:sp>
        <p:nvSpPr>
          <p:cNvPr id="326" name="Google Shape;326;p39"/>
          <p:cNvSpPr txBox="1"/>
          <p:nvPr/>
        </p:nvSpPr>
        <p:spPr>
          <a:xfrm>
            <a:off x="247375" y="1248000"/>
            <a:ext cx="3658800" cy="41289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SzPts val="1500"/>
              <a:buFont typeface="Raleway"/>
              <a:buChar char="●"/>
            </a:pPr>
            <a:r>
              <a:rPr lang="en" sz="1500">
                <a:latin typeface="Raleway"/>
                <a:ea typeface="Raleway"/>
                <a:cs typeface="Raleway"/>
                <a:sym typeface="Raleway"/>
              </a:rPr>
              <a:t>Tensor Processing Units (TPUs) are custom-built by Google for deep learning tasks.</a:t>
            </a:r>
            <a:endParaRPr sz="1500">
              <a:latin typeface="Raleway"/>
              <a:ea typeface="Raleway"/>
              <a:cs typeface="Raleway"/>
              <a:sym typeface="Raleway"/>
            </a:endParaRPr>
          </a:p>
          <a:p>
            <a:pPr marL="457200" lvl="0" indent="-323850" algn="l" rtl="0">
              <a:lnSpc>
                <a:spcPct val="115000"/>
              </a:lnSpc>
              <a:spcBef>
                <a:spcPts val="0"/>
              </a:spcBef>
              <a:spcAft>
                <a:spcPts val="0"/>
              </a:spcAft>
              <a:buSzPts val="1500"/>
              <a:buFont typeface="Raleway"/>
              <a:buChar char="●"/>
            </a:pPr>
            <a:r>
              <a:rPr lang="en" sz="1500">
                <a:latin typeface="Raleway"/>
                <a:ea typeface="Raleway"/>
                <a:cs typeface="Raleway"/>
                <a:sym typeface="Raleway"/>
              </a:rPr>
              <a:t>Optimized for tensor operations like matrix multiplication, central to neural networks.</a:t>
            </a:r>
            <a:endParaRPr sz="1500">
              <a:latin typeface="Raleway"/>
              <a:ea typeface="Raleway"/>
              <a:cs typeface="Raleway"/>
              <a:sym typeface="Raleway"/>
            </a:endParaRPr>
          </a:p>
          <a:p>
            <a:pPr marL="457200" lvl="0" indent="-323850" algn="l" rtl="0">
              <a:lnSpc>
                <a:spcPct val="115000"/>
              </a:lnSpc>
              <a:spcBef>
                <a:spcPts val="0"/>
              </a:spcBef>
              <a:spcAft>
                <a:spcPts val="0"/>
              </a:spcAft>
              <a:buSzPts val="1500"/>
              <a:buFont typeface="Raleway"/>
              <a:buChar char="●"/>
            </a:pPr>
            <a:r>
              <a:rPr lang="en" sz="1500">
                <a:latin typeface="Raleway"/>
                <a:ea typeface="Raleway"/>
                <a:cs typeface="Raleway"/>
                <a:sym typeface="Raleway"/>
              </a:rPr>
              <a:t>First launched in 2015 for inference; later versions (TPU v2 and beyond) support training.</a:t>
            </a:r>
            <a:endParaRPr sz="1500">
              <a:latin typeface="Raleway"/>
              <a:ea typeface="Raleway"/>
              <a:cs typeface="Raleway"/>
              <a:sym typeface="Raleway"/>
            </a:endParaRPr>
          </a:p>
          <a:p>
            <a:pPr marL="457200" lvl="0" indent="-323850" algn="l" rtl="0">
              <a:lnSpc>
                <a:spcPct val="115000"/>
              </a:lnSpc>
              <a:spcBef>
                <a:spcPts val="0"/>
              </a:spcBef>
              <a:spcAft>
                <a:spcPts val="0"/>
              </a:spcAft>
              <a:buSzPts val="1500"/>
              <a:buFont typeface="Raleway"/>
              <a:buChar char="●"/>
            </a:pPr>
            <a:r>
              <a:rPr lang="en" sz="1500">
                <a:latin typeface="Raleway"/>
                <a:ea typeface="Raleway"/>
                <a:cs typeface="Raleway"/>
                <a:sym typeface="Raleway"/>
              </a:rPr>
              <a:t>Widely integrated with Google Cloud for scalability in AI workloads.</a:t>
            </a:r>
            <a:endParaRPr sz="1500">
              <a:latin typeface="Raleway"/>
              <a:ea typeface="Raleway"/>
              <a:cs typeface="Raleway"/>
              <a:sym typeface="Raleway"/>
            </a:endParaRPr>
          </a:p>
          <a:p>
            <a:pPr marL="914400" lvl="0" indent="0" algn="l" rtl="0">
              <a:lnSpc>
                <a:spcPct val="115000"/>
              </a:lnSpc>
              <a:spcBef>
                <a:spcPts val="1200"/>
              </a:spcBef>
              <a:spcAft>
                <a:spcPts val="0"/>
              </a:spcAft>
              <a:buNone/>
            </a:pPr>
            <a:endParaRPr sz="1500">
              <a:latin typeface="Raleway"/>
              <a:ea typeface="Raleway"/>
              <a:cs typeface="Raleway"/>
              <a:sym typeface="Raleway"/>
            </a:endParaRPr>
          </a:p>
          <a:p>
            <a:pPr marL="0" lvl="0" indent="0" algn="l" rtl="0">
              <a:lnSpc>
                <a:spcPct val="115000"/>
              </a:lnSpc>
              <a:spcBef>
                <a:spcPts val="1200"/>
              </a:spcBef>
              <a:spcAft>
                <a:spcPts val="1200"/>
              </a:spcAft>
              <a:buNone/>
            </a:pPr>
            <a:endParaRPr sz="1200" b="1">
              <a:latin typeface="Raleway"/>
              <a:ea typeface="Raleway"/>
              <a:cs typeface="Raleway"/>
              <a:sym typeface="Raleway"/>
            </a:endParaRPr>
          </a:p>
        </p:txBody>
      </p:sp>
      <p:pic>
        <p:nvPicPr>
          <p:cNvPr id="327" name="Google Shape;327;p39"/>
          <p:cNvPicPr preferRelativeResize="0"/>
          <p:nvPr/>
        </p:nvPicPr>
        <p:blipFill>
          <a:blip r:embed="rId3">
            <a:alphaModFix/>
          </a:blip>
          <a:stretch>
            <a:fillRect/>
          </a:stretch>
        </p:blipFill>
        <p:spPr>
          <a:xfrm>
            <a:off x="3906175" y="1361550"/>
            <a:ext cx="5054849" cy="27948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0"/>
          <p:cNvSpPr txBox="1">
            <a:spLocks noGrp="1"/>
          </p:cNvSpPr>
          <p:nvPr>
            <p:ph type="title"/>
          </p:nvPr>
        </p:nvSpPr>
        <p:spPr>
          <a:xfrm>
            <a:off x="720000" y="412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TPU Architecture and Evolution</a:t>
            </a:r>
            <a:endParaRPr sz="2700"/>
          </a:p>
        </p:txBody>
      </p:sp>
      <p:sp>
        <p:nvSpPr>
          <p:cNvPr id="333" name="Google Shape;333;p40"/>
          <p:cNvSpPr txBox="1"/>
          <p:nvPr/>
        </p:nvSpPr>
        <p:spPr>
          <a:xfrm>
            <a:off x="286350" y="985550"/>
            <a:ext cx="4603800" cy="396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300" b="1"/>
              <a:t>Architecture Highlights:</a:t>
            </a:r>
            <a:endParaRPr sz="1300" b="1"/>
          </a:p>
          <a:p>
            <a:pPr marL="457200" lvl="0" indent="-311150" algn="l" rtl="0">
              <a:lnSpc>
                <a:spcPct val="115000"/>
              </a:lnSpc>
              <a:spcBef>
                <a:spcPts val="1200"/>
              </a:spcBef>
              <a:spcAft>
                <a:spcPts val="0"/>
              </a:spcAft>
              <a:buSzPts val="1300"/>
              <a:buChar char="●"/>
            </a:pPr>
            <a:r>
              <a:rPr lang="en" sz="1300"/>
              <a:t>Core component: Systolic array for efficient parallel processing of tensor operations.</a:t>
            </a:r>
            <a:endParaRPr sz="1300"/>
          </a:p>
          <a:p>
            <a:pPr marL="457200" lvl="0" indent="-311150" algn="l" rtl="0">
              <a:lnSpc>
                <a:spcPct val="115000"/>
              </a:lnSpc>
              <a:spcBef>
                <a:spcPts val="0"/>
              </a:spcBef>
              <a:spcAft>
                <a:spcPts val="0"/>
              </a:spcAft>
              <a:buSzPts val="1300"/>
              <a:buChar char="●"/>
            </a:pPr>
            <a:r>
              <a:rPr lang="en" sz="1300"/>
              <a:t>Focus on high throughput and energy efficiency, especially for inference tasks.</a:t>
            </a:r>
            <a:endParaRPr sz="1300"/>
          </a:p>
          <a:p>
            <a:pPr marL="0" lvl="0" indent="0" algn="l" rtl="0">
              <a:lnSpc>
                <a:spcPct val="115000"/>
              </a:lnSpc>
              <a:spcBef>
                <a:spcPts val="1200"/>
              </a:spcBef>
              <a:spcAft>
                <a:spcPts val="0"/>
              </a:spcAft>
              <a:buNone/>
            </a:pPr>
            <a:r>
              <a:rPr lang="en" sz="1300" b="1"/>
              <a:t>Evolution:</a:t>
            </a:r>
            <a:endParaRPr sz="1300" b="1"/>
          </a:p>
          <a:p>
            <a:pPr marL="457200" lvl="0" indent="-311150" algn="l" rtl="0">
              <a:lnSpc>
                <a:spcPct val="115000"/>
              </a:lnSpc>
              <a:spcBef>
                <a:spcPts val="1200"/>
              </a:spcBef>
              <a:spcAft>
                <a:spcPts val="0"/>
              </a:spcAft>
              <a:buSzPts val="1300"/>
              <a:buChar char="●"/>
            </a:pPr>
            <a:r>
              <a:rPr lang="en" sz="1300" b="1"/>
              <a:t>TPU v1 (2015):</a:t>
            </a:r>
            <a:r>
              <a:rPr lang="en" sz="1300"/>
              <a:t> High efficiency for inference.</a:t>
            </a:r>
            <a:endParaRPr sz="1300"/>
          </a:p>
          <a:p>
            <a:pPr marL="457200" lvl="0" indent="-311150" algn="l" rtl="0">
              <a:lnSpc>
                <a:spcPct val="115000"/>
              </a:lnSpc>
              <a:spcBef>
                <a:spcPts val="0"/>
              </a:spcBef>
              <a:spcAft>
                <a:spcPts val="0"/>
              </a:spcAft>
              <a:buSzPts val="1300"/>
              <a:buChar char="●"/>
            </a:pPr>
            <a:r>
              <a:rPr lang="en" sz="1300" b="1"/>
              <a:t>TPU v2 (2017):</a:t>
            </a:r>
            <a:r>
              <a:rPr lang="en" sz="1300"/>
              <a:t> Training support added, enhanced scalability.</a:t>
            </a:r>
            <a:endParaRPr sz="1300"/>
          </a:p>
          <a:p>
            <a:pPr marL="457200" lvl="0" indent="-311150" algn="l" rtl="0">
              <a:lnSpc>
                <a:spcPct val="115000"/>
              </a:lnSpc>
              <a:spcBef>
                <a:spcPts val="0"/>
              </a:spcBef>
              <a:spcAft>
                <a:spcPts val="0"/>
              </a:spcAft>
              <a:buSzPts val="1300"/>
              <a:buChar char="●"/>
            </a:pPr>
            <a:r>
              <a:rPr lang="en" sz="1300" b="1"/>
              <a:t>TPU v3 (2018):</a:t>
            </a:r>
            <a:r>
              <a:rPr lang="en" sz="1300"/>
              <a:t> Liquid cooling for improved performance.</a:t>
            </a:r>
            <a:endParaRPr sz="1300"/>
          </a:p>
          <a:p>
            <a:pPr marL="457200" lvl="0" indent="-311150" algn="l" rtl="0">
              <a:lnSpc>
                <a:spcPct val="115000"/>
              </a:lnSpc>
              <a:spcBef>
                <a:spcPts val="0"/>
              </a:spcBef>
              <a:spcAft>
                <a:spcPts val="0"/>
              </a:spcAft>
              <a:buSzPts val="1300"/>
              <a:buChar char="●"/>
            </a:pPr>
            <a:r>
              <a:rPr lang="en" sz="1300" b="1"/>
              <a:t>TPU v4 (2021):</a:t>
            </a:r>
            <a:r>
              <a:rPr lang="en" sz="1300"/>
              <a:t> Designed for massive AI workloads, improving efficiency.</a:t>
            </a:r>
            <a:endParaRPr sz="1300"/>
          </a:p>
          <a:p>
            <a:pPr marL="914400" lvl="0" indent="0" algn="l" rtl="0">
              <a:lnSpc>
                <a:spcPct val="115000"/>
              </a:lnSpc>
              <a:spcBef>
                <a:spcPts val="1200"/>
              </a:spcBef>
              <a:spcAft>
                <a:spcPts val="1200"/>
              </a:spcAft>
              <a:buNone/>
            </a:pPr>
            <a:endParaRPr sz="1100"/>
          </a:p>
        </p:txBody>
      </p:sp>
      <p:pic>
        <p:nvPicPr>
          <p:cNvPr id="334" name="Google Shape;334;p40"/>
          <p:cNvPicPr preferRelativeResize="0"/>
          <p:nvPr/>
        </p:nvPicPr>
        <p:blipFill>
          <a:blip r:embed="rId3">
            <a:alphaModFix/>
          </a:blip>
          <a:stretch>
            <a:fillRect/>
          </a:stretch>
        </p:blipFill>
        <p:spPr>
          <a:xfrm>
            <a:off x="4698775" y="1170677"/>
            <a:ext cx="4314227" cy="30279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title"/>
          </p:nvPr>
        </p:nvSpPr>
        <p:spPr>
          <a:xfrm>
            <a:off x="720000" y="282500"/>
            <a:ext cx="7704000" cy="800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700"/>
              <a:t>GPU vs. TPU: Performance Trade-offs</a:t>
            </a:r>
            <a:endParaRPr sz="2700"/>
          </a:p>
          <a:p>
            <a:pPr marL="0" lvl="0" indent="0" algn="l" rtl="0">
              <a:spcBef>
                <a:spcPts val="1200"/>
              </a:spcBef>
              <a:spcAft>
                <a:spcPts val="0"/>
              </a:spcAft>
              <a:buNone/>
            </a:pPr>
            <a:endParaRPr sz="2700"/>
          </a:p>
        </p:txBody>
      </p:sp>
      <p:sp>
        <p:nvSpPr>
          <p:cNvPr id="340" name="Google Shape;340;p41"/>
          <p:cNvSpPr txBox="1"/>
          <p:nvPr/>
        </p:nvSpPr>
        <p:spPr>
          <a:xfrm>
            <a:off x="344800" y="1022850"/>
            <a:ext cx="6308700" cy="406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300" b="1"/>
              <a:t>Task-Specific Advantages:</a:t>
            </a:r>
            <a:endParaRPr sz="1300" b="1"/>
          </a:p>
          <a:p>
            <a:pPr marL="457200" lvl="0" indent="-311150" algn="l" rtl="0">
              <a:lnSpc>
                <a:spcPct val="115000"/>
              </a:lnSpc>
              <a:spcBef>
                <a:spcPts val="1200"/>
              </a:spcBef>
              <a:spcAft>
                <a:spcPts val="0"/>
              </a:spcAft>
              <a:buSzPts val="1300"/>
              <a:buChar char="●"/>
            </a:pPr>
            <a:r>
              <a:rPr lang="en" sz="1300"/>
              <a:t>GPUs excel in training AI models, handling dynamic and complex computations.</a:t>
            </a:r>
            <a:endParaRPr sz="1300"/>
          </a:p>
          <a:p>
            <a:pPr marL="457200" lvl="0" indent="-311150" algn="l" rtl="0">
              <a:lnSpc>
                <a:spcPct val="115000"/>
              </a:lnSpc>
              <a:spcBef>
                <a:spcPts val="0"/>
              </a:spcBef>
              <a:spcAft>
                <a:spcPts val="0"/>
              </a:spcAft>
              <a:buSzPts val="1300"/>
              <a:buChar char="●"/>
            </a:pPr>
            <a:r>
              <a:rPr lang="en" sz="1300"/>
              <a:t>TPUs are optimized for batch inference tasks, delivering high throughput and low latency.</a:t>
            </a:r>
            <a:endParaRPr sz="1300"/>
          </a:p>
          <a:p>
            <a:pPr marL="0" lvl="0" indent="0" algn="l" rtl="0">
              <a:lnSpc>
                <a:spcPct val="115000"/>
              </a:lnSpc>
              <a:spcBef>
                <a:spcPts val="1200"/>
              </a:spcBef>
              <a:spcAft>
                <a:spcPts val="0"/>
              </a:spcAft>
              <a:buNone/>
            </a:pPr>
            <a:r>
              <a:rPr lang="en" sz="1300" b="1"/>
              <a:t>Energy Efficiency &amp; Cost:</a:t>
            </a:r>
            <a:endParaRPr sz="1300" b="1"/>
          </a:p>
          <a:p>
            <a:pPr marL="457200" lvl="0" indent="-311150" algn="l" rtl="0">
              <a:lnSpc>
                <a:spcPct val="115000"/>
              </a:lnSpc>
              <a:spcBef>
                <a:spcPts val="1200"/>
              </a:spcBef>
              <a:spcAft>
                <a:spcPts val="0"/>
              </a:spcAft>
              <a:buSzPts val="1300"/>
              <a:buChar char="●"/>
            </a:pPr>
            <a:r>
              <a:rPr lang="en" sz="1300"/>
              <a:t>GPUs consume more power but are versatile across tasks.</a:t>
            </a:r>
            <a:endParaRPr sz="1300"/>
          </a:p>
          <a:p>
            <a:pPr marL="457200" lvl="0" indent="-311150" algn="l" rtl="0">
              <a:lnSpc>
                <a:spcPct val="115000"/>
              </a:lnSpc>
              <a:spcBef>
                <a:spcPts val="0"/>
              </a:spcBef>
              <a:spcAft>
                <a:spcPts val="0"/>
              </a:spcAft>
              <a:buSzPts val="1300"/>
              <a:buChar char="●"/>
            </a:pPr>
            <a:r>
              <a:rPr lang="en" sz="1300"/>
              <a:t>TPUs provide better performance-per-watt for large-scale production.</a:t>
            </a:r>
            <a:endParaRPr sz="1300"/>
          </a:p>
          <a:p>
            <a:pPr marL="0" lvl="0" indent="0" algn="l" rtl="0">
              <a:lnSpc>
                <a:spcPct val="115000"/>
              </a:lnSpc>
              <a:spcBef>
                <a:spcPts val="1200"/>
              </a:spcBef>
              <a:spcAft>
                <a:spcPts val="0"/>
              </a:spcAft>
              <a:buNone/>
            </a:pPr>
            <a:r>
              <a:rPr lang="en" sz="1300" b="1"/>
              <a:t>Use Cases:</a:t>
            </a:r>
            <a:endParaRPr sz="1300" b="1"/>
          </a:p>
          <a:p>
            <a:pPr marL="457200" lvl="0" indent="-311150" algn="l" rtl="0">
              <a:lnSpc>
                <a:spcPct val="115000"/>
              </a:lnSpc>
              <a:spcBef>
                <a:spcPts val="1200"/>
              </a:spcBef>
              <a:spcAft>
                <a:spcPts val="0"/>
              </a:spcAft>
              <a:buSzPts val="1300"/>
              <a:buChar char="●"/>
            </a:pPr>
            <a:r>
              <a:rPr lang="en" sz="1300"/>
              <a:t>GPUs: Training LLMs like GPT-4 or computer vision models.</a:t>
            </a:r>
            <a:endParaRPr sz="1300"/>
          </a:p>
          <a:p>
            <a:pPr marL="457200" lvl="0" indent="-311150" algn="l" rtl="0">
              <a:lnSpc>
                <a:spcPct val="115000"/>
              </a:lnSpc>
              <a:spcBef>
                <a:spcPts val="0"/>
              </a:spcBef>
              <a:spcAft>
                <a:spcPts val="0"/>
              </a:spcAft>
              <a:buSzPts val="1300"/>
              <a:buChar char="●"/>
            </a:pPr>
            <a:r>
              <a:rPr lang="en" sz="1300"/>
              <a:t>TPUs: Real-time applications like recommendation systems and voice recognition.</a:t>
            </a:r>
            <a:endParaRPr sz="1300"/>
          </a:p>
          <a:p>
            <a:pPr marL="914400" lvl="0" indent="0" algn="l" rtl="0">
              <a:lnSpc>
                <a:spcPct val="115000"/>
              </a:lnSpc>
              <a:spcBef>
                <a:spcPts val="1200"/>
              </a:spcBef>
              <a:spcAft>
                <a:spcPts val="1200"/>
              </a:spcAft>
              <a:buNone/>
            </a:pPr>
            <a:endParaRPr sz="1300"/>
          </a:p>
        </p:txBody>
      </p:sp>
    </p:spTree>
  </p:cSld>
  <p:clrMapOvr>
    <a:masterClrMapping/>
  </p:clrMapOvr>
</p:sld>
</file>

<file path=ppt/theme/theme1.xml><?xml version="1.0" encoding="utf-8"?>
<a:theme xmlns:a="http://schemas.openxmlformats.org/drawingml/2006/main" name="Succession Planning Project Proposal by Slidesgo">
  <a:themeElements>
    <a:clrScheme name="Simple Light">
      <a:dk1>
        <a:srgbClr val="0E1D35"/>
      </a:dk1>
      <a:lt1>
        <a:srgbClr val="FAFAFA"/>
      </a:lt1>
      <a:dk2>
        <a:srgbClr val="C3C3C3"/>
      </a:dk2>
      <a:lt2>
        <a:srgbClr val="7C8594"/>
      </a:lt2>
      <a:accent1>
        <a:srgbClr val="2B3B5D"/>
      </a:accent1>
      <a:accent2>
        <a:srgbClr val="15253F"/>
      </a:accent2>
      <a:accent3>
        <a:srgbClr val="FFFFFF"/>
      </a:accent3>
      <a:accent4>
        <a:srgbClr val="FFFFFF"/>
      </a:accent4>
      <a:accent5>
        <a:srgbClr val="FFFFFF"/>
      </a:accent5>
      <a:accent6>
        <a:srgbClr val="FFFFFF"/>
      </a:accent6>
      <a:hlink>
        <a:srgbClr val="0E1D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3667</Words>
  <Application>Microsoft Macintosh PowerPoint</Application>
  <PresentationFormat>On-screen Show (16:9)</PresentationFormat>
  <Paragraphs>213</Paragraphs>
  <Slides>20</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Proxima Nova</vt:lpstr>
      <vt:lpstr>Arial</vt:lpstr>
      <vt:lpstr>Raleway ExtraBold</vt:lpstr>
      <vt:lpstr>Open Sans</vt:lpstr>
      <vt:lpstr>Nunito Light</vt:lpstr>
      <vt:lpstr>Raleway</vt:lpstr>
      <vt:lpstr>Raleway Medium</vt:lpstr>
      <vt:lpstr>PT Sans</vt:lpstr>
      <vt:lpstr>Proxima Nova Semibold</vt:lpstr>
      <vt:lpstr>Raleway Light</vt:lpstr>
      <vt:lpstr>Succession Planning Project Proposal by Slidesgo</vt:lpstr>
      <vt:lpstr>Slidesgo Final Pages</vt:lpstr>
      <vt:lpstr>Boosting AI Performance with GPUs, TPUs, and Emerging Hardware Paradigms</vt:lpstr>
      <vt:lpstr>What We’ll Cover</vt:lpstr>
      <vt:lpstr>Why do we need specialised Hardware ?</vt:lpstr>
      <vt:lpstr>Graphic Processing Unit (GPU)</vt:lpstr>
      <vt:lpstr>GPU Architecture</vt:lpstr>
      <vt:lpstr>GPU Evolution</vt:lpstr>
      <vt:lpstr>Tensor Processing Unit (TPUs)</vt:lpstr>
      <vt:lpstr>TPU Architecture and Evolution</vt:lpstr>
      <vt:lpstr>GPU vs. TPU: Performance Trade-offs </vt:lpstr>
      <vt:lpstr>GPU vs. TPU: Performance Trade-offs </vt:lpstr>
      <vt:lpstr>PowerPoint Presentation</vt:lpstr>
      <vt:lpstr>PowerPoint Presentation</vt:lpstr>
      <vt:lpstr>PowerPoint Presentation</vt:lpstr>
      <vt:lpstr>Addressing Energy Challenges in AI Hardware</vt:lpstr>
      <vt:lpstr>New Accelerators and Platforms</vt:lpstr>
      <vt:lpstr>PowerPoint Presentation</vt:lpstr>
      <vt:lpstr>New Accelerators and Platforms</vt:lpstr>
      <vt:lpstr>New Accelerators and Platforms</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917032700693</cp:lastModifiedBy>
  <cp:revision>1</cp:revision>
  <dcterms:modified xsi:type="dcterms:W3CDTF">2024-11-21T19:18:14Z</dcterms:modified>
</cp:coreProperties>
</file>